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9" r:id="rId3"/>
    <p:sldId id="257" r:id="rId4"/>
    <p:sldId id="261" r:id="rId5"/>
    <p:sldId id="260" r:id="rId6"/>
    <p:sldId id="263" r:id="rId7"/>
    <p:sldId id="258" r:id="rId8"/>
    <p:sldId id="264" r:id="rId9"/>
    <p:sldId id="265" r:id="rId10"/>
    <p:sldId id="266" r:id="rId11"/>
    <p:sldId id="267" r:id="rId12"/>
    <p:sldId id="268"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1B1C1-3B6C-424C-BBB7-01399EE2CAA8}" v="641" dt="2024-08-10T18:05:07.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29B1E-2DDA-4A6F-BA69-15A620ED8AC8}"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6CDEA254-8B38-40AB-BFAD-95421F277B37}">
      <dgm:prSet/>
      <dgm:spPr/>
      <dgm:t>
        <a:bodyPr/>
        <a:lstStyle/>
        <a:p>
          <a:r>
            <a:rPr lang="en-IN"/>
            <a:t>NASHVILLE HOUSING PROJECT </a:t>
          </a:r>
        </a:p>
      </dgm:t>
    </dgm:pt>
    <dgm:pt modelId="{E1616AF1-9C05-45F8-BA74-764793552D24}" type="parTrans" cxnId="{37B281DB-9A85-4DFD-848E-70503C3D2180}">
      <dgm:prSet/>
      <dgm:spPr/>
      <dgm:t>
        <a:bodyPr/>
        <a:lstStyle/>
        <a:p>
          <a:endParaRPr lang="en-IN"/>
        </a:p>
      </dgm:t>
    </dgm:pt>
    <dgm:pt modelId="{7AB243FE-4E13-4E22-9A8C-3B792F9407F0}" type="sibTrans" cxnId="{37B281DB-9A85-4DFD-848E-70503C3D2180}">
      <dgm:prSet/>
      <dgm:spPr/>
      <dgm:t>
        <a:bodyPr/>
        <a:lstStyle/>
        <a:p>
          <a:endParaRPr lang="en-IN"/>
        </a:p>
      </dgm:t>
    </dgm:pt>
    <dgm:pt modelId="{F87F87BB-C53B-45F2-817C-3E25AA6B76D4}" type="pres">
      <dgm:prSet presAssocID="{A1929B1E-2DDA-4A6F-BA69-15A620ED8AC8}" presName="linear" presStyleCnt="0">
        <dgm:presLayoutVars>
          <dgm:animLvl val="lvl"/>
          <dgm:resizeHandles val="exact"/>
        </dgm:presLayoutVars>
      </dgm:prSet>
      <dgm:spPr/>
    </dgm:pt>
    <dgm:pt modelId="{93928E45-100F-4C5A-BDD6-E5F124BEBC65}" type="pres">
      <dgm:prSet presAssocID="{6CDEA254-8B38-40AB-BFAD-95421F277B37}" presName="parentText" presStyleLbl="node1" presStyleIdx="0" presStyleCnt="1">
        <dgm:presLayoutVars>
          <dgm:chMax val="0"/>
          <dgm:bulletEnabled val="1"/>
        </dgm:presLayoutVars>
      </dgm:prSet>
      <dgm:spPr/>
    </dgm:pt>
  </dgm:ptLst>
  <dgm:cxnLst>
    <dgm:cxn modelId="{FA7E41D0-48DF-47EA-9F55-005E948FBDA9}" type="presOf" srcId="{6CDEA254-8B38-40AB-BFAD-95421F277B37}" destId="{93928E45-100F-4C5A-BDD6-E5F124BEBC65}" srcOrd="0" destOrd="0" presId="urn:microsoft.com/office/officeart/2005/8/layout/vList2"/>
    <dgm:cxn modelId="{37B281DB-9A85-4DFD-848E-70503C3D2180}" srcId="{A1929B1E-2DDA-4A6F-BA69-15A620ED8AC8}" destId="{6CDEA254-8B38-40AB-BFAD-95421F277B37}" srcOrd="0" destOrd="0" parTransId="{E1616AF1-9C05-45F8-BA74-764793552D24}" sibTransId="{7AB243FE-4E13-4E22-9A8C-3B792F9407F0}"/>
    <dgm:cxn modelId="{AD8925DE-CF2C-484B-97F8-66DAE2035924}" type="presOf" srcId="{A1929B1E-2DDA-4A6F-BA69-15A620ED8AC8}" destId="{F87F87BB-C53B-45F2-817C-3E25AA6B76D4}" srcOrd="0" destOrd="0" presId="urn:microsoft.com/office/officeart/2005/8/layout/vList2"/>
    <dgm:cxn modelId="{04D67DFB-E599-438B-BE9D-EE3CE4C06E9E}" type="presParOf" srcId="{F87F87BB-C53B-45F2-817C-3E25AA6B76D4}" destId="{93928E45-100F-4C5A-BDD6-E5F124BEBC6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r>
            <a:rPr lang="en-IN" dirty="0"/>
            <a:t>LAND AREA CATEGORY AND TRENDS </a:t>
          </a:r>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custLinFactNeighborY="-18792">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r>
            <a:rPr lang="en-IN" dirty="0"/>
            <a:t>Land</a:t>
          </a:r>
          <a:r>
            <a:rPr lang="en-IN" baseline="0" dirty="0"/>
            <a:t> value / building value Analysis </a:t>
          </a:r>
          <a:endParaRPr lang="en-IN" dirty="0"/>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dgm:spPr/>
      <dgm:t>
        <a:bodyPr/>
        <a:lstStyle/>
        <a:p>
          <a:endParaRPr lang="en-IN"/>
        </a:p>
      </dgm:t>
    </dgm:pt>
    <dgm:pt modelId="{75FCCDD3-1087-4CD1-A806-5E70C1E57451}">
      <dgm:prSet/>
      <dgm:spPr/>
      <dgm:t>
        <a:bodyPr/>
        <a:lstStyle/>
        <a:p>
          <a:r>
            <a:rPr lang="en-IN" dirty="0"/>
            <a:t>DATA CLEANING AND TRANSFORMATION </a:t>
          </a:r>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98002-EBB9-49C3-B0C4-7BC0F4810541}" type="doc">
      <dgm:prSet loTypeId="urn:microsoft.com/office/officeart/2005/8/layout/hProcess9" loCatId="process" qsTypeId="urn:microsoft.com/office/officeart/2005/8/quickstyle/simple1" qsCatId="simple" csTypeId="urn:microsoft.com/office/officeart/2005/8/colors/accent1_2" csCatId="accent1" phldr="1"/>
      <dgm:spPr/>
    </dgm:pt>
    <dgm:pt modelId="{932D39BF-C52B-4E2C-A1F5-3C77A10027D7}">
      <dgm:prSet phldrT="[Text]"/>
      <dgm:spPr/>
      <dgm:t>
        <a:bodyPr/>
        <a:lstStyle/>
        <a:p>
          <a:r>
            <a:rPr lang="en-IN" dirty="0"/>
            <a:t>1. Checking the null values and empty values from each column using  IS NULL OR “ ” with the where clause</a:t>
          </a:r>
        </a:p>
      </dgm:t>
    </dgm:pt>
    <dgm:pt modelId="{701016FA-ACF7-4439-884C-F14B55C9FFA1}" type="parTrans" cxnId="{7F22A7D7-CD6E-4D24-AE00-3D6FA1803172}">
      <dgm:prSet/>
      <dgm:spPr/>
      <dgm:t>
        <a:bodyPr/>
        <a:lstStyle/>
        <a:p>
          <a:endParaRPr lang="en-IN"/>
        </a:p>
      </dgm:t>
    </dgm:pt>
    <dgm:pt modelId="{C34F1E21-0E63-4564-9F1D-A1AA0B41A3ED}" type="sibTrans" cxnId="{7F22A7D7-CD6E-4D24-AE00-3D6FA1803172}">
      <dgm:prSet/>
      <dgm:spPr/>
      <dgm:t>
        <a:bodyPr/>
        <a:lstStyle/>
        <a:p>
          <a:endParaRPr lang="en-IN"/>
        </a:p>
      </dgm:t>
    </dgm:pt>
    <dgm:pt modelId="{2F15F396-1F83-48FB-BEE6-CFCA85931961}">
      <dgm:prSet phldrT="[Text]"/>
      <dgm:spPr/>
      <dgm:t>
        <a:bodyPr/>
        <a:lstStyle/>
        <a:p>
          <a:r>
            <a:rPr lang="en-IN" dirty="0"/>
            <a:t>2., distinct values in each column to ensure closely situated values are treated as same . </a:t>
          </a:r>
          <a:r>
            <a:rPr lang="en-IN" dirty="0" err="1"/>
            <a:t>Eg</a:t>
          </a:r>
          <a:r>
            <a:rPr lang="en-IN" dirty="0"/>
            <a:t> the sold as vacant column </a:t>
          </a:r>
        </a:p>
      </dgm:t>
    </dgm:pt>
    <dgm:pt modelId="{DAD85E7A-845C-4FA0-975D-E72EE387302F}" type="parTrans" cxnId="{9B2F231C-F501-4381-B7E7-49A3C8B6B0ED}">
      <dgm:prSet/>
      <dgm:spPr/>
      <dgm:t>
        <a:bodyPr/>
        <a:lstStyle/>
        <a:p>
          <a:endParaRPr lang="en-IN"/>
        </a:p>
      </dgm:t>
    </dgm:pt>
    <dgm:pt modelId="{77CB7F0A-2185-47FD-AD71-51167418541A}" type="sibTrans" cxnId="{9B2F231C-F501-4381-B7E7-49A3C8B6B0ED}">
      <dgm:prSet/>
      <dgm:spPr/>
      <dgm:t>
        <a:bodyPr/>
        <a:lstStyle/>
        <a:p>
          <a:endParaRPr lang="en-IN"/>
        </a:p>
      </dgm:t>
    </dgm:pt>
    <dgm:pt modelId="{20C7A35A-F0DA-4767-8DA8-E82557DC52C0}">
      <dgm:prSet phldrT="[Text]"/>
      <dgm:spPr/>
      <dgm:t>
        <a:bodyPr/>
        <a:lstStyle/>
        <a:p>
          <a:r>
            <a:rPr lang="en-IN" dirty="0"/>
            <a:t>3. Checking the data type and strategizing transformation </a:t>
          </a:r>
          <a:r>
            <a:rPr lang="en-IN" dirty="0" err="1"/>
            <a:t>eg.</a:t>
          </a:r>
          <a:r>
            <a:rPr lang="en-IN" dirty="0"/>
            <a:t> the date, property address, acreage, land value , building value columns</a:t>
          </a:r>
        </a:p>
        <a:p>
          <a:r>
            <a:rPr lang="en-IN" dirty="0"/>
            <a:t>Checking duplicates  </a:t>
          </a:r>
        </a:p>
      </dgm:t>
    </dgm:pt>
    <dgm:pt modelId="{89B8DE32-C2E5-4626-8D1A-A8755D19E159}" type="parTrans" cxnId="{CE9D2666-9D56-4D71-9982-6612D5065EEC}">
      <dgm:prSet/>
      <dgm:spPr/>
      <dgm:t>
        <a:bodyPr/>
        <a:lstStyle/>
        <a:p>
          <a:endParaRPr lang="en-IN"/>
        </a:p>
      </dgm:t>
    </dgm:pt>
    <dgm:pt modelId="{AE1E2894-F9F9-4D3E-A443-735F4864734B}" type="sibTrans" cxnId="{CE9D2666-9D56-4D71-9982-6612D5065EEC}">
      <dgm:prSet/>
      <dgm:spPr/>
      <dgm:t>
        <a:bodyPr/>
        <a:lstStyle/>
        <a:p>
          <a:endParaRPr lang="en-IN"/>
        </a:p>
      </dgm:t>
    </dgm:pt>
    <dgm:pt modelId="{19DF642A-341D-4FA0-B14A-B3F3F8CF97E9}" type="pres">
      <dgm:prSet presAssocID="{16598002-EBB9-49C3-B0C4-7BC0F4810541}" presName="CompostProcess" presStyleCnt="0">
        <dgm:presLayoutVars>
          <dgm:dir/>
          <dgm:resizeHandles val="exact"/>
        </dgm:presLayoutVars>
      </dgm:prSet>
      <dgm:spPr/>
    </dgm:pt>
    <dgm:pt modelId="{7456390A-75D6-4E63-B091-D123E983591C}" type="pres">
      <dgm:prSet presAssocID="{16598002-EBB9-49C3-B0C4-7BC0F4810541}" presName="arrow" presStyleLbl="bgShp" presStyleIdx="0" presStyleCnt="1" custLinFactNeighborX="-598" custLinFactNeighborY="897"/>
      <dgm:spPr/>
    </dgm:pt>
    <dgm:pt modelId="{E9BCBC19-2229-413E-A9E5-FA73D67E3022}" type="pres">
      <dgm:prSet presAssocID="{16598002-EBB9-49C3-B0C4-7BC0F4810541}" presName="linearProcess" presStyleCnt="0"/>
      <dgm:spPr/>
    </dgm:pt>
    <dgm:pt modelId="{0ABE8133-E5E6-45A2-8750-C92153C622A1}" type="pres">
      <dgm:prSet presAssocID="{932D39BF-C52B-4E2C-A1F5-3C77A10027D7}" presName="textNode" presStyleLbl="node1" presStyleIdx="0" presStyleCnt="3">
        <dgm:presLayoutVars>
          <dgm:bulletEnabled val="1"/>
        </dgm:presLayoutVars>
      </dgm:prSet>
      <dgm:spPr/>
    </dgm:pt>
    <dgm:pt modelId="{9A4876B5-70FF-43C7-A70B-DECFC3E162FF}" type="pres">
      <dgm:prSet presAssocID="{C34F1E21-0E63-4564-9F1D-A1AA0B41A3ED}" presName="sibTrans" presStyleCnt="0"/>
      <dgm:spPr/>
    </dgm:pt>
    <dgm:pt modelId="{D66A7C66-1910-4EA8-973D-EC75AB3C28EB}" type="pres">
      <dgm:prSet presAssocID="{2F15F396-1F83-48FB-BEE6-CFCA85931961}" presName="textNode" presStyleLbl="node1" presStyleIdx="1" presStyleCnt="3">
        <dgm:presLayoutVars>
          <dgm:bulletEnabled val="1"/>
        </dgm:presLayoutVars>
      </dgm:prSet>
      <dgm:spPr/>
    </dgm:pt>
    <dgm:pt modelId="{6ED5FB1A-3ED1-4AE2-8B1C-7CB4A4AA2C59}" type="pres">
      <dgm:prSet presAssocID="{77CB7F0A-2185-47FD-AD71-51167418541A}" presName="sibTrans" presStyleCnt="0"/>
      <dgm:spPr/>
    </dgm:pt>
    <dgm:pt modelId="{BD0C5B69-EC09-4AA2-B125-0A854778B1E7}" type="pres">
      <dgm:prSet presAssocID="{20C7A35A-F0DA-4767-8DA8-E82557DC52C0}" presName="textNode" presStyleLbl="node1" presStyleIdx="2" presStyleCnt="3">
        <dgm:presLayoutVars>
          <dgm:bulletEnabled val="1"/>
        </dgm:presLayoutVars>
      </dgm:prSet>
      <dgm:spPr/>
    </dgm:pt>
  </dgm:ptLst>
  <dgm:cxnLst>
    <dgm:cxn modelId="{9B2F231C-F501-4381-B7E7-49A3C8B6B0ED}" srcId="{16598002-EBB9-49C3-B0C4-7BC0F4810541}" destId="{2F15F396-1F83-48FB-BEE6-CFCA85931961}" srcOrd="1" destOrd="0" parTransId="{DAD85E7A-845C-4FA0-975D-E72EE387302F}" sibTransId="{77CB7F0A-2185-47FD-AD71-51167418541A}"/>
    <dgm:cxn modelId="{CE9D2666-9D56-4D71-9982-6612D5065EEC}" srcId="{16598002-EBB9-49C3-B0C4-7BC0F4810541}" destId="{20C7A35A-F0DA-4767-8DA8-E82557DC52C0}" srcOrd="2" destOrd="0" parTransId="{89B8DE32-C2E5-4626-8D1A-A8755D19E159}" sibTransId="{AE1E2894-F9F9-4D3E-A443-735F4864734B}"/>
    <dgm:cxn modelId="{C5E550D7-A1F4-4DEA-9EC7-B2ABD8F1F5FC}" type="presOf" srcId="{16598002-EBB9-49C3-B0C4-7BC0F4810541}" destId="{19DF642A-341D-4FA0-B14A-B3F3F8CF97E9}" srcOrd="0" destOrd="0" presId="urn:microsoft.com/office/officeart/2005/8/layout/hProcess9"/>
    <dgm:cxn modelId="{7F22A7D7-CD6E-4D24-AE00-3D6FA1803172}" srcId="{16598002-EBB9-49C3-B0C4-7BC0F4810541}" destId="{932D39BF-C52B-4E2C-A1F5-3C77A10027D7}" srcOrd="0" destOrd="0" parTransId="{701016FA-ACF7-4439-884C-F14B55C9FFA1}" sibTransId="{C34F1E21-0E63-4564-9F1D-A1AA0B41A3ED}"/>
    <dgm:cxn modelId="{93CA85E1-400F-402E-9FF3-98427FEB41D3}" type="presOf" srcId="{2F15F396-1F83-48FB-BEE6-CFCA85931961}" destId="{D66A7C66-1910-4EA8-973D-EC75AB3C28EB}" srcOrd="0" destOrd="0" presId="urn:microsoft.com/office/officeart/2005/8/layout/hProcess9"/>
    <dgm:cxn modelId="{48AD4FE5-5453-47D9-BF3E-55AA92923224}" type="presOf" srcId="{20C7A35A-F0DA-4767-8DA8-E82557DC52C0}" destId="{BD0C5B69-EC09-4AA2-B125-0A854778B1E7}" srcOrd="0" destOrd="0" presId="urn:microsoft.com/office/officeart/2005/8/layout/hProcess9"/>
    <dgm:cxn modelId="{E8F795E9-418D-4945-BE90-797AE40D77BD}" type="presOf" srcId="{932D39BF-C52B-4E2C-A1F5-3C77A10027D7}" destId="{0ABE8133-E5E6-45A2-8750-C92153C622A1}" srcOrd="0" destOrd="0" presId="urn:microsoft.com/office/officeart/2005/8/layout/hProcess9"/>
    <dgm:cxn modelId="{1E7E1C6D-AC07-49D9-AD13-1C72143E3931}" type="presParOf" srcId="{19DF642A-341D-4FA0-B14A-B3F3F8CF97E9}" destId="{7456390A-75D6-4E63-B091-D123E983591C}" srcOrd="0" destOrd="0" presId="urn:microsoft.com/office/officeart/2005/8/layout/hProcess9"/>
    <dgm:cxn modelId="{435D9DA2-DB66-4988-A13D-91B1AC6068F2}" type="presParOf" srcId="{19DF642A-341D-4FA0-B14A-B3F3F8CF97E9}" destId="{E9BCBC19-2229-413E-A9E5-FA73D67E3022}" srcOrd="1" destOrd="0" presId="urn:microsoft.com/office/officeart/2005/8/layout/hProcess9"/>
    <dgm:cxn modelId="{CC48DD1F-37F3-466F-9064-70D55DD2589B}" type="presParOf" srcId="{E9BCBC19-2229-413E-A9E5-FA73D67E3022}" destId="{0ABE8133-E5E6-45A2-8750-C92153C622A1}" srcOrd="0" destOrd="0" presId="urn:microsoft.com/office/officeart/2005/8/layout/hProcess9"/>
    <dgm:cxn modelId="{A5DFACA6-BDB7-4A94-9BA5-9903BC4D3905}" type="presParOf" srcId="{E9BCBC19-2229-413E-A9E5-FA73D67E3022}" destId="{9A4876B5-70FF-43C7-A70B-DECFC3E162FF}" srcOrd="1" destOrd="0" presId="urn:microsoft.com/office/officeart/2005/8/layout/hProcess9"/>
    <dgm:cxn modelId="{A95B2CEC-9887-4283-99E4-8CCF35964FAF}" type="presParOf" srcId="{E9BCBC19-2229-413E-A9E5-FA73D67E3022}" destId="{D66A7C66-1910-4EA8-973D-EC75AB3C28EB}" srcOrd="2" destOrd="0" presId="urn:microsoft.com/office/officeart/2005/8/layout/hProcess9"/>
    <dgm:cxn modelId="{936A4D9D-DEE1-464F-956D-15F1544A6D54}" type="presParOf" srcId="{E9BCBC19-2229-413E-A9E5-FA73D67E3022}" destId="{6ED5FB1A-3ED1-4AE2-8B1C-7CB4A4AA2C59}" srcOrd="3" destOrd="0" presId="urn:microsoft.com/office/officeart/2005/8/layout/hProcess9"/>
    <dgm:cxn modelId="{2F061E75-165E-4DB4-B05F-945943C47DE2}" type="presParOf" srcId="{E9BCBC19-2229-413E-A9E5-FA73D67E3022}" destId="{BD0C5B69-EC09-4AA2-B125-0A854778B1E7}"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5A17B-789E-4288-8E96-627335445988}"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7DCC0230-AF85-4C74-9C7E-D707A386EA31}">
      <dgm:prSet custT="1"/>
      <dgm:spPr/>
      <dgm:t>
        <a:bodyPr/>
        <a:lstStyle/>
        <a:p>
          <a:pPr algn="ctr"/>
          <a:r>
            <a:rPr lang="en-IN" sz="3200" dirty="0"/>
            <a:t>THE SALES DATE COLUMN </a:t>
          </a:r>
          <a:br>
            <a:rPr lang="en-IN" sz="1500" dirty="0"/>
          </a:br>
          <a:endParaRPr lang="en-IN" sz="1500" dirty="0"/>
        </a:p>
      </dgm:t>
    </dgm:pt>
    <dgm:pt modelId="{019831A6-A2B3-4328-8CFA-CECDC8BBD158}" type="parTrans" cxnId="{15CB7806-00A6-4447-A615-FABF8685B129}">
      <dgm:prSet/>
      <dgm:spPr/>
      <dgm:t>
        <a:bodyPr/>
        <a:lstStyle/>
        <a:p>
          <a:endParaRPr lang="en-IN"/>
        </a:p>
      </dgm:t>
    </dgm:pt>
    <dgm:pt modelId="{37E2E2C5-6DC8-4EF0-9108-5303F19181D4}" type="sibTrans" cxnId="{15CB7806-00A6-4447-A615-FABF8685B129}">
      <dgm:prSet/>
      <dgm:spPr/>
      <dgm:t>
        <a:bodyPr/>
        <a:lstStyle/>
        <a:p>
          <a:endParaRPr lang="en-IN"/>
        </a:p>
      </dgm:t>
    </dgm:pt>
    <dgm:pt modelId="{F97AF375-2B29-455C-9541-7C44D0408518}" type="pres">
      <dgm:prSet presAssocID="{0F75A17B-789E-4288-8E96-627335445988}" presName="linear" presStyleCnt="0">
        <dgm:presLayoutVars>
          <dgm:animLvl val="lvl"/>
          <dgm:resizeHandles val="exact"/>
        </dgm:presLayoutVars>
      </dgm:prSet>
      <dgm:spPr/>
    </dgm:pt>
    <dgm:pt modelId="{2AD81047-362E-4AE6-9F88-22747D7687AA}" type="pres">
      <dgm:prSet presAssocID="{7DCC0230-AF85-4C74-9C7E-D707A386EA31}" presName="parentText" presStyleLbl="node1" presStyleIdx="0" presStyleCnt="1">
        <dgm:presLayoutVars>
          <dgm:chMax val="0"/>
          <dgm:bulletEnabled val="1"/>
        </dgm:presLayoutVars>
      </dgm:prSet>
      <dgm:spPr/>
    </dgm:pt>
  </dgm:ptLst>
  <dgm:cxnLst>
    <dgm:cxn modelId="{15CB7806-00A6-4447-A615-FABF8685B129}" srcId="{0F75A17B-789E-4288-8E96-627335445988}" destId="{7DCC0230-AF85-4C74-9C7E-D707A386EA31}" srcOrd="0" destOrd="0" parTransId="{019831A6-A2B3-4328-8CFA-CECDC8BBD158}" sibTransId="{37E2E2C5-6DC8-4EF0-9108-5303F19181D4}"/>
    <dgm:cxn modelId="{8267A71B-89B8-4476-9CA7-48247A640F3A}" type="presOf" srcId="{0F75A17B-789E-4288-8E96-627335445988}" destId="{F97AF375-2B29-455C-9541-7C44D0408518}" srcOrd="0" destOrd="0" presId="urn:microsoft.com/office/officeart/2005/8/layout/vList2"/>
    <dgm:cxn modelId="{24EED462-5E22-496B-A6B2-2E454E8984CF}" type="presOf" srcId="{7DCC0230-AF85-4C74-9C7E-D707A386EA31}" destId="{2AD81047-362E-4AE6-9F88-22747D7687AA}" srcOrd="0" destOrd="0" presId="urn:microsoft.com/office/officeart/2005/8/layout/vList2"/>
    <dgm:cxn modelId="{AD2B28E2-607F-4D48-9085-3E721BBBDE8F}" type="presParOf" srcId="{F97AF375-2B29-455C-9541-7C44D0408518}" destId="{2AD81047-362E-4AE6-9F88-22747D7687A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r>
            <a:rPr lang="en-IN" b="1" dirty="0"/>
            <a:t>THE ACAREAGE / LAND VALUE COLUMN – BINNING STRATEGY </a:t>
          </a:r>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F8EBDA-4427-4272-BA34-EC282C3626EB}" type="doc">
      <dgm:prSet loTypeId="urn:microsoft.com/office/officeart/2005/8/layout/hProcess7" loCatId="list" qsTypeId="urn:microsoft.com/office/officeart/2005/8/quickstyle/3d2" qsCatId="3D" csTypeId="urn:microsoft.com/office/officeart/2005/8/colors/accent1_4" csCatId="accent1" phldr="1"/>
      <dgm:spPr/>
      <dgm:t>
        <a:bodyPr/>
        <a:lstStyle/>
        <a:p>
          <a:endParaRPr lang="en-IN"/>
        </a:p>
      </dgm:t>
    </dgm:pt>
    <dgm:pt modelId="{101F2942-9086-4335-8575-E040F42F3D63}">
      <dgm:prSet phldrT="[Text]"/>
      <dgm:spPr/>
      <dgm:t>
        <a:bodyPr/>
        <a:lstStyle/>
        <a:p>
          <a:r>
            <a:rPr lang="en-IN" dirty="0"/>
            <a:t>1.</a:t>
          </a:r>
        </a:p>
      </dgm:t>
    </dgm:pt>
    <dgm:pt modelId="{3FCD6305-E4D7-4C59-87BF-F782F987D426}" type="parTrans" cxnId="{D94A320B-49F5-458B-9612-EEDFD677FE9A}">
      <dgm:prSet/>
      <dgm:spPr/>
      <dgm:t>
        <a:bodyPr/>
        <a:lstStyle/>
        <a:p>
          <a:endParaRPr lang="en-IN"/>
        </a:p>
      </dgm:t>
    </dgm:pt>
    <dgm:pt modelId="{6EDD954C-39DE-4069-90A9-92DD75C48614}" type="sibTrans" cxnId="{D94A320B-49F5-458B-9612-EEDFD677FE9A}">
      <dgm:prSet/>
      <dgm:spPr/>
      <dgm:t>
        <a:bodyPr/>
        <a:lstStyle/>
        <a:p>
          <a:endParaRPr lang="en-IN"/>
        </a:p>
      </dgm:t>
    </dgm:pt>
    <dgm:pt modelId="{F47D5D54-E1DC-4863-9AC7-CA89053FC1F3}">
      <dgm:prSet phldrT="[Text]"/>
      <dgm:spPr/>
      <dgm:t>
        <a:bodyPr/>
        <a:lstStyle/>
        <a:p>
          <a:pPr>
            <a:buFont typeface="Wingdings" panose="05000000000000000000" pitchFamily="2" charset="2"/>
            <a:buChar char="v"/>
          </a:pPr>
          <a:r>
            <a:rPr lang="en-US" dirty="0"/>
            <a:t> Acreage  COLUMN –</a:t>
          </a:r>
          <a:endParaRPr lang="en-IN" dirty="0"/>
        </a:p>
      </dgm:t>
    </dgm:pt>
    <dgm:pt modelId="{E03E913C-2F44-4578-B2BD-7E08AEC7EEE3}" type="parTrans" cxnId="{8C4BDA3B-BB2F-49EB-BD0D-C1EED754821B}">
      <dgm:prSet/>
      <dgm:spPr/>
      <dgm:t>
        <a:bodyPr/>
        <a:lstStyle/>
        <a:p>
          <a:endParaRPr lang="en-IN"/>
        </a:p>
      </dgm:t>
    </dgm:pt>
    <dgm:pt modelId="{F1740E83-0035-46C4-A13C-074AB04D36CD}" type="sibTrans" cxnId="{8C4BDA3B-BB2F-49EB-BD0D-C1EED754821B}">
      <dgm:prSet/>
      <dgm:spPr/>
      <dgm:t>
        <a:bodyPr/>
        <a:lstStyle/>
        <a:p>
          <a:endParaRPr lang="en-IN"/>
        </a:p>
      </dgm:t>
    </dgm:pt>
    <dgm:pt modelId="{0B6AC59C-DC56-42F8-80E8-FE67B012727C}">
      <dgm:prSet phldrT="[Text]"/>
      <dgm:spPr/>
      <dgm:t>
        <a:bodyPr/>
        <a:lstStyle/>
        <a:p>
          <a:r>
            <a:rPr lang="en-IN" dirty="0"/>
            <a:t>2.</a:t>
          </a:r>
        </a:p>
      </dgm:t>
    </dgm:pt>
    <dgm:pt modelId="{03960B01-F76D-4A01-83B0-494437E4E45E}" type="parTrans" cxnId="{90ECEE48-B76C-427E-B9F5-E2A3BBEDEA51}">
      <dgm:prSet/>
      <dgm:spPr/>
      <dgm:t>
        <a:bodyPr/>
        <a:lstStyle/>
        <a:p>
          <a:endParaRPr lang="en-IN"/>
        </a:p>
      </dgm:t>
    </dgm:pt>
    <dgm:pt modelId="{51C473F3-8375-4F37-B235-CDF77AC13051}" type="sibTrans" cxnId="{90ECEE48-B76C-427E-B9F5-E2A3BBEDEA51}">
      <dgm:prSet/>
      <dgm:spPr/>
      <dgm:t>
        <a:bodyPr/>
        <a:lstStyle/>
        <a:p>
          <a:endParaRPr lang="en-IN"/>
        </a:p>
      </dgm:t>
    </dgm:pt>
    <dgm:pt modelId="{A004AC33-3C66-4F7F-BBB3-5F2938FE72B4}">
      <dgm:prSet phldrT="[Text]"/>
      <dgm:spPr/>
      <dgm:t>
        <a:bodyPr/>
        <a:lstStyle/>
        <a:p>
          <a:pPr>
            <a:buFont typeface="Wingdings" panose="05000000000000000000" pitchFamily="2" charset="2"/>
            <a:buChar char="v"/>
          </a:pPr>
          <a:r>
            <a:rPr lang="en-US" dirty="0"/>
            <a:t>LAND VALUE COLUMN- </a:t>
          </a:r>
          <a:endParaRPr lang="en-IN" dirty="0"/>
        </a:p>
      </dgm:t>
    </dgm:pt>
    <dgm:pt modelId="{6EBA3C82-6051-4CEB-AA35-20C7CF76EC8A}" type="parTrans" cxnId="{BA0A4EBC-216E-4F45-8E7D-B507D51DABAA}">
      <dgm:prSet/>
      <dgm:spPr/>
      <dgm:t>
        <a:bodyPr/>
        <a:lstStyle/>
        <a:p>
          <a:endParaRPr lang="en-IN"/>
        </a:p>
      </dgm:t>
    </dgm:pt>
    <dgm:pt modelId="{864233A7-957C-4BC8-A97D-EE8276F13137}" type="sibTrans" cxnId="{BA0A4EBC-216E-4F45-8E7D-B507D51DABAA}">
      <dgm:prSet/>
      <dgm:spPr/>
      <dgm:t>
        <a:bodyPr/>
        <a:lstStyle/>
        <a:p>
          <a:endParaRPr lang="en-IN"/>
        </a:p>
      </dgm:t>
    </dgm:pt>
    <dgm:pt modelId="{65F54CF3-F077-4D19-A5C7-2BDC9A5D98ED}">
      <dgm:prSet phldrT="[Text]"/>
      <dgm:spPr/>
      <dgm:t>
        <a:bodyPr/>
        <a:lstStyle/>
        <a:p>
          <a:r>
            <a:rPr lang="en-IN" dirty="0"/>
            <a:t>3.</a:t>
          </a:r>
        </a:p>
      </dgm:t>
    </dgm:pt>
    <dgm:pt modelId="{D1251385-0F78-4406-AC1B-CB3B5C1FF1DD}" type="parTrans" cxnId="{6BE9685D-05EC-4FC3-9F68-171448F5F094}">
      <dgm:prSet/>
      <dgm:spPr/>
      <dgm:t>
        <a:bodyPr/>
        <a:lstStyle/>
        <a:p>
          <a:endParaRPr lang="en-IN"/>
        </a:p>
      </dgm:t>
    </dgm:pt>
    <dgm:pt modelId="{96A360AB-387D-46C8-9ABC-890110996926}" type="sibTrans" cxnId="{6BE9685D-05EC-4FC3-9F68-171448F5F094}">
      <dgm:prSet/>
      <dgm:spPr/>
      <dgm:t>
        <a:bodyPr/>
        <a:lstStyle/>
        <a:p>
          <a:endParaRPr lang="en-IN"/>
        </a:p>
      </dgm:t>
    </dgm:pt>
    <dgm:pt modelId="{D9F9E773-252C-4121-8268-0F76C51E5032}">
      <dgm:prSet phldrT="[Text]"/>
      <dgm:spPr/>
      <dgm:t>
        <a:bodyPr/>
        <a:lstStyle/>
        <a:p>
          <a:pPr>
            <a:buFont typeface="Wingdings" panose="05000000000000000000" pitchFamily="2" charset="2"/>
            <a:buChar char="v"/>
          </a:pPr>
          <a:r>
            <a:rPr lang="en-US" dirty="0"/>
            <a:t>The Building Value column –</a:t>
          </a:r>
          <a:endParaRPr lang="en-IN" dirty="0"/>
        </a:p>
      </dgm:t>
    </dgm:pt>
    <dgm:pt modelId="{45318244-79C3-48E0-B0C6-ADC091753753}" type="parTrans" cxnId="{4861931D-6F66-427A-B2B7-BFF97B43E727}">
      <dgm:prSet/>
      <dgm:spPr/>
      <dgm:t>
        <a:bodyPr/>
        <a:lstStyle/>
        <a:p>
          <a:endParaRPr lang="en-IN"/>
        </a:p>
      </dgm:t>
    </dgm:pt>
    <dgm:pt modelId="{5215160E-7D91-4346-8C5D-B1B64AD2595B}" type="sibTrans" cxnId="{4861931D-6F66-427A-B2B7-BFF97B43E727}">
      <dgm:prSet/>
      <dgm:spPr/>
      <dgm:t>
        <a:bodyPr/>
        <a:lstStyle/>
        <a:p>
          <a:endParaRPr lang="en-IN"/>
        </a:p>
      </dgm:t>
    </dgm:pt>
    <dgm:pt modelId="{8D9A6D62-5C47-421B-8BB6-9226FC2C4886}">
      <dgm:prSet/>
      <dgm:spPr/>
      <dgm:t>
        <a:bodyPr/>
        <a:lstStyle/>
        <a:p>
          <a:r>
            <a:rPr lang="en-US" dirty="0"/>
            <a:t>197 distinct values max is only 47.5 and 12.87 rest are below 10</a:t>
          </a:r>
        </a:p>
      </dgm:t>
    </dgm:pt>
    <dgm:pt modelId="{8431DE5C-B6F3-4A66-A4F2-634BDBBDF222}" type="parTrans" cxnId="{3C58219E-453D-4899-B37F-3B2F6E0F0DA4}">
      <dgm:prSet/>
      <dgm:spPr/>
      <dgm:t>
        <a:bodyPr/>
        <a:lstStyle/>
        <a:p>
          <a:endParaRPr lang="en-IN"/>
        </a:p>
      </dgm:t>
    </dgm:pt>
    <dgm:pt modelId="{3385A22C-B573-4B0F-AAA7-85A1DB6313C5}" type="sibTrans" cxnId="{3C58219E-453D-4899-B37F-3B2F6E0F0DA4}">
      <dgm:prSet/>
      <dgm:spPr/>
      <dgm:t>
        <a:bodyPr/>
        <a:lstStyle/>
        <a:p>
          <a:endParaRPr lang="en-IN"/>
        </a:p>
      </dgm:t>
    </dgm:pt>
    <dgm:pt modelId="{B6263BD1-DD68-4E02-8AC5-E36AE4CA1BC0}">
      <dgm:prSet/>
      <dgm:spPr/>
      <dgm:t>
        <a:bodyPr/>
        <a:lstStyle/>
        <a:p>
          <a:r>
            <a:rPr lang="en-US" dirty="0"/>
            <a:t>between 8 and 10 it id 2, &gt;10 is 2 , </a:t>
          </a:r>
          <a:r>
            <a:rPr lang="en-US" dirty="0" err="1"/>
            <a:t>bw</a:t>
          </a:r>
          <a:r>
            <a:rPr lang="en-US" dirty="0"/>
            <a:t> 6 and 8 is 1 </a:t>
          </a:r>
          <a:r>
            <a:rPr lang="en-US" dirty="0" err="1"/>
            <a:t>bw</a:t>
          </a:r>
          <a:r>
            <a:rPr lang="en-US" dirty="0"/>
            <a:t> 4 and 6 is 6; </a:t>
          </a:r>
          <a:r>
            <a:rPr lang="en-US" dirty="0" err="1"/>
            <a:t>bw</a:t>
          </a:r>
          <a:r>
            <a:rPr lang="en-US" dirty="0"/>
            <a:t> 2,4 is 36 ; less than = 2 is 2730</a:t>
          </a:r>
        </a:p>
      </dgm:t>
    </dgm:pt>
    <dgm:pt modelId="{6A114C37-7FF2-455C-A00C-6C0D81A76610}" type="parTrans" cxnId="{9D7BBB65-4991-4C02-80A7-6A7B06D807DD}">
      <dgm:prSet/>
      <dgm:spPr/>
      <dgm:t>
        <a:bodyPr/>
        <a:lstStyle/>
        <a:p>
          <a:endParaRPr lang="en-IN"/>
        </a:p>
      </dgm:t>
    </dgm:pt>
    <dgm:pt modelId="{45EB9E3F-5C3B-47BB-9EAD-44D484DFB723}" type="sibTrans" cxnId="{9D7BBB65-4991-4C02-80A7-6A7B06D807DD}">
      <dgm:prSet/>
      <dgm:spPr/>
      <dgm:t>
        <a:bodyPr/>
        <a:lstStyle/>
        <a:p>
          <a:endParaRPr lang="en-IN"/>
        </a:p>
      </dgm:t>
    </dgm:pt>
    <dgm:pt modelId="{53B4B3C9-0F75-4429-87F4-269CF8CF296F}">
      <dgm:prSet/>
      <dgm:spPr/>
      <dgm:t>
        <a:bodyPr/>
        <a:lstStyle/>
        <a:p>
          <a:r>
            <a:rPr lang="en-US" dirty="0"/>
            <a:t>avg land value is 27,519.1832 M with varying ranges </a:t>
          </a:r>
        </a:p>
      </dgm:t>
    </dgm:pt>
    <dgm:pt modelId="{10A02455-1C09-4496-8C02-257615F0838C}" type="parTrans" cxnId="{44C208D3-C9F5-4515-BC10-3D00ED6E2A5C}">
      <dgm:prSet/>
      <dgm:spPr/>
      <dgm:t>
        <a:bodyPr/>
        <a:lstStyle/>
        <a:p>
          <a:endParaRPr lang="en-IN"/>
        </a:p>
      </dgm:t>
    </dgm:pt>
    <dgm:pt modelId="{1174C391-A1FF-46B4-8C59-BAB1301A3347}" type="sibTrans" cxnId="{44C208D3-C9F5-4515-BC10-3D00ED6E2A5C}">
      <dgm:prSet/>
      <dgm:spPr/>
      <dgm:t>
        <a:bodyPr/>
        <a:lstStyle/>
        <a:p>
          <a:endParaRPr lang="en-IN"/>
        </a:p>
      </dgm:t>
    </dgm:pt>
    <dgm:pt modelId="{D5CAC6E6-2E7F-4BCE-B365-C4B82AC89C1A}">
      <dgm:prSet/>
      <dgm:spPr/>
      <dgm:t>
        <a:bodyPr/>
        <a:lstStyle/>
        <a:p>
          <a:r>
            <a:rPr lang="en-US" dirty="0"/>
            <a:t>avg building value is 102,897.4757 ,</a:t>
          </a:r>
        </a:p>
      </dgm:t>
    </dgm:pt>
    <dgm:pt modelId="{A6F2E9A0-7CDF-4F67-8F26-7D2740D9652F}" type="parTrans" cxnId="{599CDED3-7BD8-4BB5-A64F-8E3D1E9F24AC}">
      <dgm:prSet/>
      <dgm:spPr/>
      <dgm:t>
        <a:bodyPr/>
        <a:lstStyle/>
        <a:p>
          <a:endParaRPr lang="en-IN"/>
        </a:p>
      </dgm:t>
    </dgm:pt>
    <dgm:pt modelId="{ECFA5BAF-3451-487D-86A9-7B8D65D89880}" type="sibTrans" cxnId="{599CDED3-7BD8-4BB5-A64F-8E3D1E9F24AC}">
      <dgm:prSet/>
      <dgm:spPr/>
      <dgm:t>
        <a:bodyPr/>
        <a:lstStyle/>
        <a:p>
          <a:endParaRPr lang="en-IN"/>
        </a:p>
      </dgm:t>
    </dgm:pt>
    <dgm:pt modelId="{ECA68987-033E-4117-84BA-F5DD8FD7A492}">
      <dgm:prSet/>
      <dgm:spPr/>
      <dgm:t>
        <a:bodyPr/>
        <a:lstStyle/>
        <a:p>
          <a:r>
            <a:rPr lang="en-US" dirty="0"/>
            <a:t>Max= 450,000 M</a:t>
          </a:r>
        </a:p>
      </dgm:t>
    </dgm:pt>
    <dgm:pt modelId="{74099978-DA0B-4B1A-B347-92DBCFC2F5B7}" type="parTrans" cxnId="{626317EA-7FAF-40F9-A51E-AAA83124FAF4}">
      <dgm:prSet/>
      <dgm:spPr/>
    </dgm:pt>
    <dgm:pt modelId="{39315F73-C503-4F22-ABED-BEC9AB1695B7}" type="sibTrans" cxnId="{626317EA-7FAF-40F9-A51E-AAA83124FAF4}">
      <dgm:prSet/>
      <dgm:spPr/>
    </dgm:pt>
    <dgm:pt modelId="{D6338867-6955-4BB5-890C-39B3A0A00953}">
      <dgm:prSet/>
      <dgm:spPr/>
      <dgm:t>
        <a:bodyPr/>
        <a:lstStyle/>
        <a:p>
          <a:r>
            <a:rPr lang="en-US" dirty="0"/>
            <a:t>Min = 3,000 M</a:t>
          </a:r>
        </a:p>
      </dgm:t>
    </dgm:pt>
    <dgm:pt modelId="{48F7A9B6-726F-4467-84D2-0605F1AE5A9F}" type="parTrans" cxnId="{55502D17-723A-4DCB-8FBB-6E4BD0AA4BE3}">
      <dgm:prSet/>
      <dgm:spPr/>
    </dgm:pt>
    <dgm:pt modelId="{27DA9E67-61D3-43C9-85A6-7DDEF4DA92AC}" type="sibTrans" cxnId="{55502D17-723A-4DCB-8FBB-6E4BD0AA4BE3}">
      <dgm:prSet/>
      <dgm:spPr/>
    </dgm:pt>
    <dgm:pt modelId="{A2B38310-D016-4774-B295-09E523521674}">
      <dgm:prSet/>
      <dgm:spPr/>
      <dgm:t>
        <a:bodyPr/>
        <a:lstStyle/>
        <a:p>
          <a:r>
            <a:rPr lang="en-US" dirty="0"/>
            <a:t>min = 4,000</a:t>
          </a:r>
        </a:p>
      </dgm:t>
    </dgm:pt>
    <dgm:pt modelId="{4773F0BB-C4A6-4C6F-A9A1-FEF4F037EAED}" type="parTrans" cxnId="{416D368A-B22B-4998-88F0-5CB136434A43}">
      <dgm:prSet/>
      <dgm:spPr/>
    </dgm:pt>
    <dgm:pt modelId="{9E25BB02-A898-4938-A5A6-B786531DDB96}" type="sibTrans" cxnId="{416D368A-B22B-4998-88F0-5CB136434A43}">
      <dgm:prSet/>
      <dgm:spPr/>
    </dgm:pt>
    <dgm:pt modelId="{0E0D628C-9264-4A40-89DA-A7E6042ADCBE}">
      <dgm:prSet/>
      <dgm:spPr/>
      <dgm:t>
        <a:bodyPr/>
        <a:lstStyle/>
        <a:p>
          <a:r>
            <a:rPr lang="en-US" dirty="0"/>
            <a:t>max= 1,249,900</a:t>
          </a:r>
        </a:p>
      </dgm:t>
    </dgm:pt>
    <dgm:pt modelId="{7AB36A35-BA11-444D-A147-017D06A5EF12}" type="parTrans" cxnId="{D9B7CC50-BEE0-4437-8DC8-4965DB01256C}">
      <dgm:prSet/>
      <dgm:spPr/>
    </dgm:pt>
    <dgm:pt modelId="{83920209-05C7-4188-A96F-9AFEBC5E1C92}" type="sibTrans" cxnId="{D9B7CC50-BEE0-4437-8DC8-4965DB01256C}">
      <dgm:prSet/>
      <dgm:spPr/>
    </dgm:pt>
    <dgm:pt modelId="{A05C7012-359A-47DA-A394-49112D044B93}" type="pres">
      <dgm:prSet presAssocID="{D8F8EBDA-4427-4272-BA34-EC282C3626EB}" presName="Name0" presStyleCnt="0">
        <dgm:presLayoutVars>
          <dgm:dir/>
          <dgm:animLvl val="lvl"/>
          <dgm:resizeHandles val="exact"/>
        </dgm:presLayoutVars>
      </dgm:prSet>
      <dgm:spPr/>
    </dgm:pt>
    <dgm:pt modelId="{DC69515C-91C9-4929-A289-08BC62C87FB3}" type="pres">
      <dgm:prSet presAssocID="{101F2942-9086-4335-8575-E040F42F3D63}" presName="compositeNode" presStyleCnt="0">
        <dgm:presLayoutVars>
          <dgm:bulletEnabled val="1"/>
        </dgm:presLayoutVars>
      </dgm:prSet>
      <dgm:spPr/>
    </dgm:pt>
    <dgm:pt modelId="{07FF8316-6D0E-4E86-A253-E6238D6B5DE9}" type="pres">
      <dgm:prSet presAssocID="{101F2942-9086-4335-8575-E040F42F3D63}" presName="bgRect" presStyleLbl="node1" presStyleIdx="0" presStyleCnt="3" custLinFactNeighborX="-9532" custLinFactNeighborY="4093"/>
      <dgm:spPr/>
    </dgm:pt>
    <dgm:pt modelId="{F31EB9AA-D6F8-4432-8B27-E6F26501311E}" type="pres">
      <dgm:prSet presAssocID="{101F2942-9086-4335-8575-E040F42F3D63}" presName="parentNode" presStyleLbl="node1" presStyleIdx="0" presStyleCnt="3">
        <dgm:presLayoutVars>
          <dgm:chMax val="0"/>
          <dgm:bulletEnabled val="1"/>
        </dgm:presLayoutVars>
      </dgm:prSet>
      <dgm:spPr/>
    </dgm:pt>
    <dgm:pt modelId="{9B8E4BCB-8BB0-4D2A-9C81-DA9BE5984C56}" type="pres">
      <dgm:prSet presAssocID="{101F2942-9086-4335-8575-E040F42F3D63}" presName="childNode" presStyleLbl="node1" presStyleIdx="0" presStyleCnt="3">
        <dgm:presLayoutVars>
          <dgm:bulletEnabled val="1"/>
        </dgm:presLayoutVars>
      </dgm:prSet>
      <dgm:spPr/>
    </dgm:pt>
    <dgm:pt modelId="{F91E2C18-FDC7-4245-9EC4-B625C398030A}" type="pres">
      <dgm:prSet presAssocID="{6EDD954C-39DE-4069-90A9-92DD75C48614}" presName="hSp" presStyleCnt="0"/>
      <dgm:spPr/>
    </dgm:pt>
    <dgm:pt modelId="{C359333D-8314-405B-995D-088F7505D57E}" type="pres">
      <dgm:prSet presAssocID="{6EDD954C-39DE-4069-90A9-92DD75C48614}" presName="vProcSp" presStyleCnt="0"/>
      <dgm:spPr/>
    </dgm:pt>
    <dgm:pt modelId="{53FD9270-6AF8-49F7-BA27-A0E3167B9751}" type="pres">
      <dgm:prSet presAssocID="{6EDD954C-39DE-4069-90A9-92DD75C48614}" presName="vSp1" presStyleCnt="0"/>
      <dgm:spPr/>
    </dgm:pt>
    <dgm:pt modelId="{D548D729-7337-4D25-8823-71BFDC4938EF}" type="pres">
      <dgm:prSet presAssocID="{6EDD954C-39DE-4069-90A9-92DD75C48614}" presName="simulatedConn" presStyleLbl="solidFgAcc1" presStyleIdx="0" presStyleCnt="2"/>
      <dgm:spPr/>
    </dgm:pt>
    <dgm:pt modelId="{3D46874C-7716-48AA-B26C-B864DE5F4958}" type="pres">
      <dgm:prSet presAssocID="{6EDD954C-39DE-4069-90A9-92DD75C48614}" presName="vSp2" presStyleCnt="0"/>
      <dgm:spPr/>
    </dgm:pt>
    <dgm:pt modelId="{CBFD196D-EB78-4811-82B4-69F3E3AD1892}" type="pres">
      <dgm:prSet presAssocID="{6EDD954C-39DE-4069-90A9-92DD75C48614}" presName="sibTrans" presStyleCnt="0"/>
      <dgm:spPr/>
    </dgm:pt>
    <dgm:pt modelId="{DF427603-EB3B-4610-A297-28BE96C0BC7F}" type="pres">
      <dgm:prSet presAssocID="{0B6AC59C-DC56-42F8-80E8-FE67B012727C}" presName="compositeNode" presStyleCnt="0">
        <dgm:presLayoutVars>
          <dgm:bulletEnabled val="1"/>
        </dgm:presLayoutVars>
      </dgm:prSet>
      <dgm:spPr/>
    </dgm:pt>
    <dgm:pt modelId="{D57EF898-84B7-450A-A556-5CB4565F990B}" type="pres">
      <dgm:prSet presAssocID="{0B6AC59C-DC56-42F8-80E8-FE67B012727C}" presName="bgRect" presStyleLbl="node1" presStyleIdx="1" presStyleCnt="3" custLinFactNeighborX="-1332" custLinFactNeighborY="4377"/>
      <dgm:spPr/>
    </dgm:pt>
    <dgm:pt modelId="{BCE94406-8E91-423D-B3D6-97BCCA826E86}" type="pres">
      <dgm:prSet presAssocID="{0B6AC59C-DC56-42F8-80E8-FE67B012727C}" presName="parentNode" presStyleLbl="node1" presStyleIdx="1" presStyleCnt="3">
        <dgm:presLayoutVars>
          <dgm:chMax val="0"/>
          <dgm:bulletEnabled val="1"/>
        </dgm:presLayoutVars>
      </dgm:prSet>
      <dgm:spPr/>
    </dgm:pt>
    <dgm:pt modelId="{C705F848-8389-495C-9890-00AD5999C297}" type="pres">
      <dgm:prSet presAssocID="{0B6AC59C-DC56-42F8-80E8-FE67B012727C}" presName="childNode" presStyleLbl="node1" presStyleIdx="1" presStyleCnt="3">
        <dgm:presLayoutVars>
          <dgm:bulletEnabled val="1"/>
        </dgm:presLayoutVars>
      </dgm:prSet>
      <dgm:spPr/>
    </dgm:pt>
    <dgm:pt modelId="{9D4C346E-63EB-4583-9AF5-E57944664236}" type="pres">
      <dgm:prSet presAssocID="{51C473F3-8375-4F37-B235-CDF77AC13051}" presName="hSp" presStyleCnt="0"/>
      <dgm:spPr/>
    </dgm:pt>
    <dgm:pt modelId="{796852F5-AE32-4B65-A9E3-7FA1280EBE23}" type="pres">
      <dgm:prSet presAssocID="{51C473F3-8375-4F37-B235-CDF77AC13051}" presName="vProcSp" presStyleCnt="0"/>
      <dgm:spPr/>
    </dgm:pt>
    <dgm:pt modelId="{86BD14B1-576B-4DE3-B2D7-8CC74C4936FC}" type="pres">
      <dgm:prSet presAssocID="{51C473F3-8375-4F37-B235-CDF77AC13051}" presName="vSp1" presStyleCnt="0"/>
      <dgm:spPr/>
    </dgm:pt>
    <dgm:pt modelId="{24299A24-6DCC-4045-B684-86B6F7913075}" type="pres">
      <dgm:prSet presAssocID="{51C473F3-8375-4F37-B235-CDF77AC13051}" presName="simulatedConn" presStyleLbl="solidFgAcc1" presStyleIdx="1" presStyleCnt="2" custLinFactNeighborX="5327" custLinFactNeighborY="-26150"/>
      <dgm:spPr/>
    </dgm:pt>
    <dgm:pt modelId="{9C75DC90-6B1A-4D9D-9EA5-EDAC7193668A}" type="pres">
      <dgm:prSet presAssocID="{51C473F3-8375-4F37-B235-CDF77AC13051}" presName="vSp2" presStyleCnt="0"/>
      <dgm:spPr/>
    </dgm:pt>
    <dgm:pt modelId="{C21CE35E-7359-428B-9AE0-A7A0B522ADF9}" type="pres">
      <dgm:prSet presAssocID="{51C473F3-8375-4F37-B235-CDF77AC13051}" presName="sibTrans" presStyleCnt="0"/>
      <dgm:spPr/>
    </dgm:pt>
    <dgm:pt modelId="{EBF1509F-338B-4CE3-974B-A1DE3957C7BA}" type="pres">
      <dgm:prSet presAssocID="{65F54CF3-F077-4D19-A5C7-2BDC9A5D98ED}" presName="compositeNode" presStyleCnt="0">
        <dgm:presLayoutVars>
          <dgm:bulletEnabled val="1"/>
        </dgm:presLayoutVars>
      </dgm:prSet>
      <dgm:spPr/>
    </dgm:pt>
    <dgm:pt modelId="{E190DF6A-C695-41DB-9A90-FEC96A8FC070}" type="pres">
      <dgm:prSet presAssocID="{65F54CF3-F077-4D19-A5C7-2BDC9A5D98ED}" presName="bgRect" presStyleLbl="node1" presStyleIdx="2" presStyleCnt="3" custLinFactNeighborX="533" custLinFactNeighborY="317"/>
      <dgm:spPr/>
    </dgm:pt>
    <dgm:pt modelId="{110AE55A-F496-4569-AAA4-66A419A4BE33}" type="pres">
      <dgm:prSet presAssocID="{65F54CF3-F077-4D19-A5C7-2BDC9A5D98ED}" presName="parentNode" presStyleLbl="node1" presStyleIdx="2" presStyleCnt="3">
        <dgm:presLayoutVars>
          <dgm:chMax val="0"/>
          <dgm:bulletEnabled val="1"/>
        </dgm:presLayoutVars>
      </dgm:prSet>
      <dgm:spPr/>
    </dgm:pt>
    <dgm:pt modelId="{1A265328-EFD0-4AF1-AAD0-B887C54D5250}" type="pres">
      <dgm:prSet presAssocID="{65F54CF3-F077-4D19-A5C7-2BDC9A5D98ED}" presName="childNode" presStyleLbl="node1" presStyleIdx="2" presStyleCnt="3">
        <dgm:presLayoutVars>
          <dgm:bulletEnabled val="1"/>
        </dgm:presLayoutVars>
      </dgm:prSet>
      <dgm:spPr/>
    </dgm:pt>
  </dgm:ptLst>
  <dgm:cxnLst>
    <dgm:cxn modelId="{D94A320B-49F5-458B-9612-EEDFD677FE9A}" srcId="{D8F8EBDA-4427-4272-BA34-EC282C3626EB}" destId="{101F2942-9086-4335-8575-E040F42F3D63}" srcOrd="0" destOrd="0" parTransId="{3FCD6305-E4D7-4C59-87BF-F782F987D426}" sibTransId="{6EDD954C-39DE-4069-90A9-92DD75C48614}"/>
    <dgm:cxn modelId="{55502D17-723A-4DCB-8FBB-6E4BD0AA4BE3}" srcId="{A004AC33-3C66-4F7F-BBB3-5F2938FE72B4}" destId="{D6338867-6955-4BB5-890C-39B3A0A00953}" srcOrd="2" destOrd="0" parTransId="{48F7A9B6-726F-4467-84D2-0605F1AE5A9F}" sibTransId="{27DA9E67-61D3-43C9-85A6-7DDEF4DA92AC}"/>
    <dgm:cxn modelId="{4861931D-6F66-427A-B2B7-BFF97B43E727}" srcId="{65F54CF3-F077-4D19-A5C7-2BDC9A5D98ED}" destId="{D9F9E773-252C-4121-8268-0F76C51E5032}" srcOrd="0" destOrd="0" parTransId="{45318244-79C3-48E0-B0C6-ADC091753753}" sibTransId="{5215160E-7D91-4346-8C5D-B1B64AD2595B}"/>
    <dgm:cxn modelId="{F23B8E2F-1288-47F9-B018-32B4589B1574}" type="presOf" srcId="{A2B38310-D016-4774-B295-09E523521674}" destId="{1A265328-EFD0-4AF1-AAD0-B887C54D5250}" srcOrd="0" destOrd="3" presId="urn:microsoft.com/office/officeart/2005/8/layout/hProcess7"/>
    <dgm:cxn modelId="{521DC533-F45F-49A0-9411-549856262C35}" type="presOf" srcId="{B6263BD1-DD68-4E02-8AC5-E36AE4CA1BC0}" destId="{9B8E4BCB-8BB0-4D2A-9C81-DA9BE5984C56}" srcOrd="0" destOrd="2" presId="urn:microsoft.com/office/officeart/2005/8/layout/hProcess7"/>
    <dgm:cxn modelId="{8C4BDA3B-BB2F-49EB-BD0D-C1EED754821B}" srcId="{101F2942-9086-4335-8575-E040F42F3D63}" destId="{F47D5D54-E1DC-4863-9AC7-CA89053FC1F3}" srcOrd="0" destOrd="0" parTransId="{E03E913C-2F44-4578-B2BD-7E08AEC7EEE3}" sibTransId="{F1740E83-0035-46C4-A13C-074AB04D36CD}"/>
    <dgm:cxn modelId="{6BE9685D-05EC-4FC3-9F68-171448F5F094}" srcId="{D8F8EBDA-4427-4272-BA34-EC282C3626EB}" destId="{65F54CF3-F077-4D19-A5C7-2BDC9A5D98ED}" srcOrd="2" destOrd="0" parTransId="{D1251385-0F78-4406-AC1B-CB3B5C1FF1DD}" sibTransId="{96A360AB-387D-46C8-9ABC-890110996926}"/>
    <dgm:cxn modelId="{21486661-4FE1-4E62-A123-257B87DADEA5}" type="presOf" srcId="{D8F8EBDA-4427-4272-BA34-EC282C3626EB}" destId="{A05C7012-359A-47DA-A394-49112D044B93}" srcOrd="0" destOrd="0" presId="urn:microsoft.com/office/officeart/2005/8/layout/hProcess7"/>
    <dgm:cxn modelId="{7E378C64-B404-467F-95E8-8DD82581C9CC}" type="presOf" srcId="{53B4B3C9-0F75-4429-87F4-269CF8CF296F}" destId="{C705F848-8389-495C-9890-00AD5999C297}" srcOrd="0" destOrd="2" presId="urn:microsoft.com/office/officeart/2005/8/layout/hProcess7"/>
    <dgm:cxn modelId="{9D7BBB65-4991-4C02-80A7-6A7B06D807DD}" srcId="{F47D5D54-E1DC-4863-9AC7-CA89053FC1F3}" destId="{B6263BD1-DD68-4E02-8AC5-E36AE4CA1BC0}" srcOrd="1" destOrd="0" parTransId="{6A114C37-7FF2-455C-A00C-6C0D81A76610}" sibTransId="{45EB9E3F-5C3B-47BB-9EAD-44D484DFB723}"/>
    <dgm:cxn modelId="{90ECEE48-B76C-427E-B9F5-E2A3BBEDEA51}" srcId="{D8F8EBDA-4427-4272-BA34-EC282C3626EB}" destId="{0B6AC59C-DC56-42F8-80E8-FE67B012727C}" srcOrd="1" destOrd="0" parTransId="{03960B01-F76D-4A01-83B0-494437E4E45E}" sibTransId="{51C473F3-8375-4F37-B235-CDF77AC13051}"/>
    <dgm:cxn modelId="{3A033A6C-05BF-4227-8089-9A994AEC0239}" type="presOf" srcId="{65F54CF3-F077-4D19-A5C7-2BDC9A5D98ED}" destId="{110AE55A-F496-4569-AAA4-66A419A4BE33}" srcOrd="1" destOrd="0" presId="urn:microsoft.com/office/officeart/2005/8/layout/hProcess7"/>
    <dgm:cxn modelId="{D9B7CC50-BEE0-4437-8DC8-4965DB01256C}" srcId="{D9F9E773-252C-4121-8268-0F76C51E5032}" destId="{0E0D628C-9264-4A40-89DA-A7E6042ADCBE}" srcOrd="0" destOrd="0" parTransId="{7AB36A35-BA11-444D-A147-017D06A5EF12}" sibTransId="{83920209-05C7-4188-A96F-9AFEBC5E1C92}"/>
    <dgm:cxn modelId="{19913051-97A3-436B-A8D3-2A97918C3149}" type="presOf" srcId="{D9F9E773-252C-4121-8268-0F76C51E5032}" destId="{1A265328-EFD0-4AF1-AAD0-B887C54D5250}" srcOrd="0" destOrd="0" presId="urn:microsoft.com/office/officeart/2005/8/layout/hProcess7"/>
    <dgm:cxn modelId="{D909A37A-B8AA-4709-877B-CCA60DCD2A02}" type="presOf" srcId="{ECA68987-033E-4117-84BA-F5DD8FD7A492}" destId="{C705F848-8389-495C-9890-00AD5999C297}" srcOrd="0" destOrd="1" presId="urn:microsoft.com/office/officeart/2005/8/layout/hProcess7"/>
    <dgm:cxn modelId="{998DA77E-2F82-4251-AE1B-6AFE60C5E593}" type="presOf" srcId="{101F2942-9086-4335-8575-E040F42F3D63}" destId="{F31EB9AA-D6F8-4432-8B27-E6F26501311E}" srcOrd="1" destOrd="0" presId="urn:microsoft.com/office/officeart/2005/8/layout/hProcess7"/>
    <dgm:cxn modelId="{416D368A-B22B-4998-88F0-5CB136434A43}" srcId="{D9F9E773-252C-4121-8268-0F76C51E5032}" destId="{A2B38310-D016-4774-B295-09E523521674}" srcOrd="2" destOrd="0" parTransId="{4773F0BB-C4A6-4C6F-A9A1-FEF4F037EAED}" sibTransId="{9E25BB02-A898-4938-A5A6-B786531DDB96}"/>
    <dgm:cxn modelId="{069D1192-854E-4105-8A81-5B4B7EC9485B}" type="presOf" srcId="{D6338867-6955-4BB5-890C-39B3A0A00953}" destId="{C705F848-8389-495C-9890-00AD5999C297}" srcOrd="0" destOrd="3" presId="urn:microsoft.com/office/officeart/2005/8/layout/hProcess7"/>
    <dgm:cxn modelId="{3C58219E-453D-4899-B37F-3B2F6E0F0DA4}" srcId="{F47D5D54-E1DC-4863-9AC7-CA89053FC1F3}" destId="{8D9A6D62-5C47-421B-8BB6-9226FC2C4886}" srcOrd="0" destOrd="0" parTransId="{8431DE5C-B6F3-4A66-A4F2-634BDBBDF222}" sibTransId="{3385A22C-B573-4B0F-AAA7-85A1DB6313C5}"/>
    <dgm:cxn modelId="{0000BFA4-492F-4B9F-A288-BF42CC760E9F}" type="presOf" srcId="{A004AC33-3C66-4F7F-BBB3-5F2938FE72B4}" destId="{C705F848-8389-495C-9890-00AD5999C297}" srcOrd="0" destOrd="0" presId="urn:microsoft.com/office/officeart/2005/8/layout/hProcess7"/>
    <dgm:cxn modelId="{98318AA5-19FE-4861-8EB6-185CFC193018}" type="presOf" srcId="{101F2942-9086-4335-8575-E040F42F3D63}" destId="{07FF8316-6D0E-4E86-A253-E6238D6B5DE9}" srcOrd="0" destOrd="0" presId="urn:microsoft.com/office/officeart/2005/8/layout/hProcess7"/>
    <dgm:cxn modelId="{22F72DBC-9D7B-4182-9DD8-CC4F2797A143}" type="presOf" srcId="{65F54CF3-F077-4D19-A5C7-2BDC9A5D98ED}" destId="{E190DF6A-C695-41DB-9A90-FEC96A8FC070}" srcOrd="0" destOrd="0" presId="urn:microsoft.com/office/officeart/2005/8/layout/hProcess7"/>
    <dgm:cxn modelId="{BA0A4EBC-216E-4F45-8E7D-B507D51DABAA}" srcId="{0B6AC59C-DC56-42F8-80E8-FE67B012727C}" destId="{A004AC33-3C66-4F7F-BBB3-5F2938FE72B4}" srcOrd="0" destOrd="0" parTransId="{6EBA3C82-6051-4CEB-AA35-20C7CF76EC8A}" sibTransId="{864233A7-957C-4BC8-A97D-EE8276F13137}"/>
    <dgm:cxn modelId="{9C1069BF-7DD5-48D1-B926-712E9323FA79}" type="presOf" srcId="{0B6AC59C-DC56-42F8-80E8-FE67B012727C}" destId="{BCE94406-8E91-423D-B3D6-97BCCA826E86}" srcOrd="1" destOrd="0" presId="urn:microsoft.com/office/officeart/2005/8/layout/hProcess7"/>
    <dgm:cxn modelId="{A72851C4-EBB5-4201-9A3B-B6A252F23AA8}" type="presOf" srcId="{0E0D628C-9264-4A40-89DA-A7E6042ADCBE}" destId="{1A265328-EFD0-4AF1-AAD0-B887C54D5250}" srcOrd="0" destOrd="1" presId="urn:microsoft.com/office/officeart/2005/8/layout/hProcess7"/>
    <dgm:cxn modelId="{44C208D3-C9F5-4515-BC10-3D00ED6E2A5C}" srcId="{A004AC33-3C66-4F7F-BBB3-5F2938FE72B4}" destId="{53B4B3C9-0F75-4429-87F4-269CF8CF296F}" srcOrd="1" destOrd="0" parTransId="{10A02455-1C09-4496-8C02-257615F0838C}" sibTransId="{1174C391-A1FF-46B4-8C59-BAB1301A3347}"/>
    <dgm:cxn modelId="{599CDED3-7BD8-4BB5-A64F-8E3D1E9F24AC}" srcId="{D9F9E773-252C-4121-8268-0F76C51E5032}" destId="{D5CAC6E6-2E7F-4BCE-B365-C4B82AC89C1A}" srcOrd="1" destOrd="0" parTransId="{A6F2E9A0-7CDF-4F67-8F26-7D2740D9652F}" sibTransId="{ECFA5BAF-3451-487D-86A9-7B8D65D89880}"/>
    <dgm:cxn modelId="{20FB6DD5-BAB5-4BA4-8673-B60FB7E74DE8}" type="presOf" srcId="{F47D5D54-E1DC-4863-9AC7-CA89053FC1F3}" destId="{9B8E4BCB-8BB0-4D2A-9C81-DA9BE5984C56}" srcOrd="0" destOrd="0" presId="urn:microsoft.com/office/officeart/2005/8/layout/hProcess7"/>
    <dgm:cxn modelId="{1C8564DD-1E9F-44F5-84E5-D51937A65C7D}" type="presOf" srcId="{0B6AC59C-DC56-42F8-80E8-FE67B012727C}" destId="{D57EF898-84B7-450A-A556-5CB4565F990B}" srcOrd="0" destOrd="0" presId="urn:microsoft.com/office/officeart/2005/8/layout/hProcess7"/>
    <dgm:cxn modelId="{626317EA-7FAF-40F9-A51E-AAA83124FAF4}" srcId="{A004AC33-3C66-4F7F-BBB3-5F2938FE72B4}" destId="{ECA68987-033E-4117-84BA-F5DD8FD7A492}" srcOrd="0" destOrd="0" parTransId="{74099978-DA0B-4B1A-B347-92DBCFC2F5B7}" sibTransId="{39315F73-C503-4F22-ABED-BEC9AB1695B7}"/>
    <dgm:cxn modelId="{2299C3ED-9404-4BDE-A17E-95AD7A25F1C1}" type="presOf" srcId="{D5CAC6E6-2E7F-4BCE-B365-C4B82AC89C1A}" destId="{1A265328-EFD0-4AF1-AAD0-B887C54D5250}" srcOrd="0" destOrd="2" presId="urn:microsoft.com/office/officeart/2005/8/layout/hProcess7"/>
    <dgm:cxn modelId="{7A0462FC-BFAD-4544-8A54-774F647231E5}" type="presOf" srcId="{8D9A6D62-5C47-421B-8BB6-9226FC2C4886}" destId="{9B8E4BCB-8BB0-4D2A-9C81-DA9BE5984C56}" srcOrd="0" destOrd="1" presId="urn:microsoft.com/office/officeart/2005/8/layout/hProcess7"/>
    <dgm:cxn modelId="{94F0E587-5FAE-4819-BD69-7F525E2D8871}" type="presParOf" srcId="{A05C7012-359A-47DA-A394-49112D044B93}" destId="{DC69515C-91C9-4929-A289-08BC62C87FB3}" srcOrd="0" destOrd="0" presId="urn:microsoft.com/office/officeart/2005/8/layout/hProcess7"/>
    <dgm:cxn modelId="{1D0D6BD2-11B2-4151-903C-24AC1995E885}" type="presParOf" srcId="{DC69515C-91C9-4929-A289-08BC62C87FB3}" destId="{07FF8316-6D0E-4E86-A253-E6238D6B5DE9}" srcOrd="0" destOrd="0" presId="urn:microsoft.com/office/officeart/2005/8/layout/hProcess7"/>
    <dgm:cxn modelId="{8891B22B-5C3E-4F8C-996A-9EDE851288F1}" type="presParOf" srcId="{DC69515C-91C9-4929-A289-08BC62C87FB3}" destId="{F31EB9AA-D6F8-4432-8B27-E6F26501311E}" srcOrd="1" destOrd="0" presId="urn:microsoft.com/office/officeart/2005/8/layout/hProcess7"/>
    <dgm:cxn modelId="{3B270F90-62E8-40E8-BFB9-BDE839C29224}" type="presParOf" srcId="{DC69515C-91C9-4929-A289-08BC62C87FB3}" destId="{9B8E4BCB-8BB0-4D2A-9C81-DA9BE5984C56}" srcOrd="2" destOrd="0" presId="urn:microsoft.com/office/officeart/2005/8/layout/hProcess7"/>
    <dgm:cxn modelId="{C4DAD7A3-1100-4CC2-9411-B1128939CA29}" type="presParOf" srcId="{A05C7012-359A-47DA-A394-49112D044B93}" destId="{F91E2C18-FDC7-4245-9EC4-B625C398030A}" srcOrd="1" destOrd="0" presId="urn:microsoft.com/office/officeart/2005/8/layout/hProcess7"/>
    <dgm:cxn modelId="{C364B241-801C-4826-942D-091BD4598CBC}" type="presParOf" srcId="{A05C7012-359A-47DA-A394-49112D044B93}" destId="{C359333D-8314-405B-995D-088F7505D57E}" srcOrd="2" destOrd="0" presId="urn:microsoft.com/office/officeart/2005/8/layout/hProcess7"/>
    <dgm:cxn modelId="{DC35CDBE-D3A0-474F-B586-FF39C4150298}" type="presParOf" srcId="{C359333D-8314-405B-995D-088F7505D57E}" destId="{53FD9270-6AF8-49F7-BA27-A0E3167B9751}" srcOrd="0" destOrd="0" presId="urn:microsoft.com/office/officeart/2005/8/layout/hProcess7"/>
    <dgm:cxn modelId="{020E38CE-9DBB-480E-BDC3-A8D0D090EA05}" type="presParOf" srcId="{C359333D-8314-405B-995D-088F7505D57E}" destId="{D548D729-7337-4D25-8823-71BFDC4938EF}" srcOrd="1" destOrd="0" presId="urn:microsoft.com/office/officeart/2005/8/layout/hProcess7"/>
    <dgm:cxn modelId="{2D4080E7-7E10-4642-92C6-53C393CB62DE}" type="presParOf" srcId="{C359333D-8314-405B-995D-088F7505D57E}" destId="{3D46874C-7716-48AA-B26C-B864DE5F4958}" srcOrd="2" destOrd="0" presId="urn:microsoft.com/office/officeart/2005/8/layout/hProcess7"/>
    <dgm:cxn modelId="{5E04357C-97FA-455E-81BD-7C7B0AB1C518}" type="presParOf" srcId="{A05C7012-359A-47DA-A394-49112D044B93}" destId="{CBFD196D-EB78-4811-82B4-69F3E3AD1892}" srcOrd="3" destOrd="0" presId="urn:microsoft.com/office/officeart/2005/8/layout/hProcess7"/>
    <dgm:cxn modelId="{CD567BED-B279-4FC6-ACB0-33A4E0F26B01}" type="presParOf" srcId="{A05C7012-359A-47DA-A394-49112D044B93}" destId="{DF427603-EB3B-4610-A297-28BE96C0BC7F}" srcOrd="4" destOrd="0" presId="urn:microsoft.com/office/officeart/2005/8/layout/hProcess7"/>
    <dgm:cxn modelId="{98101293-B793-4DF3-B72C-D4E12B925156}" type="presParOf" srcId="{DF427603-EB3B-4610-A297-28BE96C0BC7F}" destId="{D57EF898-84B7-450A-A556-5CB4565F990B}" srcOrd="0" destOrd="0" presId="urn:microsoft.com/office/officeart/2005/8/layout/hProcess7"/>
    <dgm:cxn modelId="{B96AA76D-4C1E-44DF-859F-E7C4024421D5}" type="presParOf" srcId="{DF427603-EB3B-4610-A297-28BE96C0BC7F}" destId="{BCE94406-8E91-423D-B3D6-97BCCA826E86}" srcOrd="1" destOrd="0" presId="urn:microsoft.com/office/officeart/2005/8/layout/hProcess7"/>
    <dgm:cxn modelId="{B1AF3CF2-421C-448A-AD1A-FFD314616649}" type="presParOf" srcId="{DF427603-EB3B-4610-A297-28BE96C0BC7F}" destId="{C705F848-8389-495C-9890-00AD5999C297}" srcOrd="2" destOrd="0" presId="urn:microsoft.com/office/officeart/2005/8/layout/hProcess7"/>
    <dgm:cxn modelId="{ACC49F8B-FCB1-41D3-8C18-F8B2B9B11F81}" type="presParOf" srcId="{A05C7012-359A-47DA-A394-49112D044B93}" destId="{9D4C346E-63EB-4583-9AF5-E57944664236}" srcOrd="5" destOrd="0" presId="urn:microsoft.com/office/officeart/2005/8/layout/hProcess7"/>
    <dgm:cxn modelId="{7D087EFD-5F31-4D82-8FD7-AAAA79E425C2}" type="presParOf" srcId="{A05C7012-359A-47DA-A394-49112D044B93}" destId="{796852F5-AE32-4B65-A9E3-7FA1280EBE23}" srcOrd="6" destOrd="0" presId="urn:microsoft.com/office/officeart/2005/8/layout/hProcess7"/>
    <dgm:cxn modelId="{157857C3-B8F7-4380-9964-4574B66EECAA}" type="presParOf" srcId="{796852F5-AE32-4B65-A9E3-7FA1280EBE23}" destId="{86BD14B1-576B-4DE3-B2D7-8CC74C4936FC}" srcOrd="0" destOrd="0" presId="urn:microsoft.com/office/officeart/2005/8/layout/hProcess7"/>
    <dgm:cxn modelId="{0AA9EB97-ED14-4FCB-ACE5-A0F43E0AE879}" type="presParOf" srcId="{796852F5-AE32-4B65-A9E3-7FA1280EBE23}" destId="{24299A24-6DCC-4045-B684-86B6F7913075}" srcOrd="1" destOrd="0" presId="urn:microsoft.com/office/officeart/2005/8/layout/hProcess7"/>
    <dgm:cxn modelId="{80D2AAEE-02FF-4126-B9E3-E75EB8F12D49}" type="presParOf" srcId="{796852F5-AE32-4B65-A9E3-7FA1280EBE23}" destId="{9C75DC90-6B1A-4D9D-9EA5-EDAC7193668A}" srcOrd="2" destOrd="0" presId="urn:microsoft.com/office/officeart/2005/8/layout/hProcess7"/>
    <dgm:cxn modelId="{F02D41E7-E7F9-406C-A0DF-35553383566A}" type="presParOf" srcId="{A05C7012-359A-47DA-A394-49112D044B93}" destId="{C21CE35E-7359-428B-9AE0-A7A0B522ADF9}" srcOrd="7" destOrd="0" presId="urn:microsoft.com/office/officeart/2005/8/layout/hProcess7"/>
    <dgm:cxn modelId="{6C61A9C8-3B76-4C8F-AFB9-6A3B779BA1A1}" type="presParOf" srcId="{A05C7012-359A-47DA-A394-49112D044B93}" destId="{EBF1509F-338B-4CE3-974B-A1DE3957C7BA}" srcOrd="8" destOrd="0" presId="urn:microsoft.com/office/officeart/2005/8/layout/hProcess7"/>
    <dgm:cxn modelId="{BDB92E9E-2991-4A36-8CEA-4A15CBA0057A}" type="presParOf" srcId="{EBF1509F-338B-4CE3-974B-A1DE3957C7BA}" destId="{E190DF6A-C695-41DB-9A90-FEC96A8FC070}" srcOrd="0" destOrd="0" presId="urn:microsoft.com/office/officeart/2005/8/layout/hProcess7"/>
    <dgm:cxn modelId="{012DC677-EEF1-419F-AB02-D363F49F3404}" type="presParOf" srcId="{EBF1509F-338B-4CE3-974B-A1DE3957C7BA}" destId="{110AE55A-F496-4569-AAA4-66A419A4BE33}" srcOrd="1" destOrd="0" presId="urn:microsoft.com/office/officeart/2005/8/layout/hProcess7"/>
    <dgm:cxn modelId="{C3B56ACD-7FE1-444E-A713-719C383C53FC}" type="presParOf" srcId="{EBF1509F-338B-4CE3-974B-A1DE3957C7BA}" destId="{1A265328-EFD0-4AF1-AAD0-B887C54D5250}" srcOrd="2" destOrd="0" presId="urn:microsoft.com/office/officeart/2005/8/layout/hProcess7"/>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pPr algn="ctr"/>
          <a:r>
            <a:rPr lang="en-US" dirty="0"/>
            <a:t>Spatial analysis  using city, </a:t>
          </a:r>
          <a:r>
            <a:rPr lang="en-US" dirty="0" err="1"/>
            <a:t>Landuse</a:t>
          </a:r>
          <a:endParaRPr lang="en-IN" dirty="0"/>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custFlipHor="1" custScaleX="100000" custScaleY="80285" custLinFactNeighborX="-29146" custLinFactNeighborY="3939">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r>
            <a:rPr lang="en-IN" dirty="0"/>
            <a:t>Time series demand analysis </a:t>
          </a:r>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custLinFactX="91922" custLinFactNeighborX="100000" custLinFactNeighborY="-16088">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70A443-4814-45E4-977E-9966C55CC4F0}"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75FCCDD3-1087-4CD1-A806-5E70C1E57451}">
      <dgm:prSet/>
      <dgm:spPr/>
      <dgm:t>
        <a:bodyPr/>
        <a:lstStyle/>
        <a:p>
          <a:r>
            <a:rPr lang="en-IN" dirty="0"/>
            <a:t> TIME SERIES SPATIAL/LANDUSE ANALYSIS </a:t>
          </a:r>
        </a:p>
      </dgm:t>
    </dgm:pt>
    <dgm:pt modelId="{56B45712-2025-4EA2-94F9-1AEBE34C0317}" type="parTrans" cxnId="{DF93CA7D-FABD-4E59-94AC-083FABC90EF5}">
      <dgm:prSet/>
      <dgm:spPr/>
      <dgm:t>
        <a:bodyPr/>
        <a:lstStyle/>
        <a:p>
          <a:endParaRPr lang="en-IN"/>
        </a:p>
      </dgm:t>
    </dgm:pt>
    <dgm:pt modelId="{F9D048C1-BCCD-4B8D-A492-A19D88FA93C5}" type="sibTrans" cxnId="{DF93CA7D-FABD-4E59-94AC-083FABC90EF5}">
      <dgm:prSet/>
      <dgm:spPr/>
      <dgm:t>
        <a:bodyPr/>
        <a:lstStyle/>
        <a:p>
          <a:endParaRPr lang="en-IN"/>
        </a:p>
      </dgm:t>
    </dgm:pt>
    <dgm:pt modelId="{E5A6DAB1-B07D-4F51-A42E-99719F38E3C3}" type="pres">
      <dgm:prSet presAssocID="{A370A443-4814-45E4-977E-9966C55CC4F0}" presName="linear" presStyleCnt="0">
        <dgm:presLayoutVars>
          <dgm:animLvl val="lvl"/>
          <dgm:resizeHandles val="exact"/>
        </dgm:presLayoutVars>
      </dgm:prSet>
      <dgm:spPr/>
    </dgm:pt>
    <dgm:pt modelId="{91C3D093-64E7-4CE2-842C-219F5292DC3F}" type="pres">
      <dgm:prSet presAssocID="{75FCCDD3-1087-4CD1-A806-5E70C1E57451}" presName="parentText" presStyleLbl="node1" presStyleIdx="0" presStyleCnt="1" custLinFactNeighborX="-131" custLinFactNeighborY="1313">
        <dgm:presLayoutVars>
          <dgm:chMax val="0"/>
          <dgm:bulletEnabled val="1"/>
        </dgm:presLayoutVars>
      </dgm:prSet>
      <dgm:spPr/>
    </dgm:pt>
  </dgm:ptLst>
  <dgm:cxnLst>
    <dgm:cxn modelId="{DF93CA7D-FABD-4E59-94AC-083FABC90EF5}" srcId="{A370A443-4814-45E4-977E-9966C55CC4F0}" destId="{75FCCDD3-1087-4CD1-A806-5E70C1E57451}" srcOrd="0" destOrd="0" parTransId="{56B45712-2025-4EA2-94F9-1AEBE34C0317}" sibTransId="{F9D048C1-BCCD-4B8D-A492-A19D88FA93C5}"/>
    <dgm:cxn modelId="{6C38DE8A-432E-4CFE-97F9-D7691345A73E}" type="presOf" srcId="{75FCCDD3-1087-4CD1-A806-5E70C1E57451}" destId="{91C3D093-64E7-4CE2-842C-219F5292DC3F}" srcOrd="0" destOrd="0" presId="urn:microsoft.com/office/officeart/2005/8/layout/vList2"/>
    <dgm:cxn modelId="{24B4BCCB-1B86-4C58-8071-80D6CC192CD1}" type="presOf" srcId="{A370A443-4814-45E4-977E-9966C55CC4F0}" destId="{E5A6DAB1-B07D-4F51-A42E-99719F38E3C3}" srcOrd="0" destOrd="0" presId="urn:microsoft.com/office/officeart/2005/8/layout/vList2"/>
    <dgm:cxn modelId="{6C5953E0-0007-4D44-9F5F-D2621B026255}" type="presParOf" srcId="{E5A6DAB1-B07D-4F51-A42E-99719F38E3C3}" destId="{91C3D093-64E7-4CE2-842C-219F5292DC3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28E45-100F-4C5A-BDD6-E5F124BEBC65}">
      <dsp:nvSpPr>
        <dsp:cNvPr id="0" name=""/>
        <dsp:cNvSpPr/>
      </dsp:nvSpPr>
      <dsp:spPr>
        <a:xfrm>
          <a:off x="0" y="331751"/>
          <a:ext cx="7766936" cy="982799"/>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IN" sz="4200" kern="1200"/>
            <a:t>NASHVILLE HOUSING PROJECT </a:t>
          </a:r>
        </a:p>
      </dsp:txBody>
      <dsp:txXfrm>
        <a:off x="47976" y="379727"/>
        <a:ext cx="7670984" cy="8868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0"/>
          <a:ext cx="7522769" cy="7488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LAND AREA CATEGORY AND TRENDS </a:t>
          </a:r>
        </a:p>
      </dsp:txBody>
      <dsp:txXfrm>
        <a:off x="36553" y="36553"/>
        <a:ext cx="7449663" cy="6756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9057"/>
          <a:ext cx="7522769" cy="7488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Land</a:t>
          </a:r>
          <a:r>
            <a:rPr lang="en-IN" sz="3200" kern="1200" baseline="0" dirty="0"/>
            <a:t> value / building value Analysis </a:t>
          </a:r>
          <a:endParaRPr lang="en-IN" sz="3200" kern="1200" dirty="0"/>
        </a:p>
      </dsp:txBody>
      <dsp:txXfrm>
        <a:off x="36553" y="45610"/>
        <a:ext cx="7449663" cy="675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9057"/>
          <a:ext cx="7522769" cy="7488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dirty="0"/>
            <a:t>DATA CLEANING AND TRANSFORMATION </a:t>
          </a:r>
        </a:p>
      </dsp:txBody>
      <dsp:txXfrm>
        <a:off x="36553" y="45610"/>
        <a:ext cx="7449663" cy="675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6390A-75D6-4E63-B091-D123E983591C}">
      <dsp:nvSpPr>
        <dsp:cNvPr id="0" name=""/>
        <dsp:cNvSpPr/>
      </dsp:nvSpPr>
      <dsp:spPr>
        <a:xfrm>
          <a:off x="810494" y="0"/>
          <a:ext cx="9853397" cy="32181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BE8133-E5E6-45A2-8750-C92153C622A1}">
      <dsp:nvSpPr>
        <dsp:cNvPr id="0" name=""/>
        <dsp:cNvSpPr/>
      </dsp:nvSpPr>
      <dsp:spPr>
        <a:xfrm>
          <a:off x="392822" y="965445"/>
          <a:ext cx="3477669" cy="12872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1. Checking the null values and empty values from each column using  IS NULL OR “ ” with the where clause</a:t>
          </a:r>
        </a:p>
      </dsp:txBody>
      <dsp:txXfrm>
        <a:off x="455661" y="1028284"/>
        <a:ext cx="3351991" cy="1161582"/>
      </dsp:txXfrm>
    </dsp:sp>
    <dsp:sp modelId="{D66A7C66-1910-4EA8-973D-EC75AB3C28EB}">
      <dsp:nvSpPr>
        <dsp:cNvPr id="0" name=""/>
        <dsp:cNvSpPr/>
      </dsp:nvSpPr>
      <dsp:spPr>
        <a:xfrm>
          <a:off x="4057281" y="965445"/>
          <a:ext cx="3477669" cy="12872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2., distinct values in each column to ensure closely situated values are treated as same . </a:t>
          </a:r>
          <a:r>
            <a:rPr lang="en-IN" sz="1400" kern="1200" dirty="0" err="1"/>
            <a:t>Eg</a:t>
          </a:r>
          <a:r>
            <a:rPr lang="en-IN" sz="1400" kern="1200" dirty="0"/>
            <a:t> the sold as vacant column </a:t>
          </a:r>
        </a:p>
      </dsp:txBody>
      <dsp:txXfrm>
        <a:off x="4120120" y="1028284"/>
        <a:ext cx="3351991" cy="1161582"/>
      </dsp:txXfrm>
    </dsp:sp>
    <dsp:sp modelId="{BD0C5B69-EC09-4AA2-B125-0A854778B1E7}">
      <dsp:nvSpPr>
        <dsp:cNvPr id="0" name=""/>
        <dsp:cNvSpPr/>
      </dsp:nvSpPr>
      <dsp:spPr>
        <a:xfrm>
          <a:off x="7721739" y="965445"/>
          <a:ext cx="3477669" cy="12872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3. Checking the data type and strategizing transformation </a:t>
          </a:r>
          <a:r>
            <a:rPr lang="en-IN" sz="1400" kern="1200" dirty="0" err="1"/>
            <a:t>eg.</a:t>
          </a:r>
          <a:r>
            <a:rPr lang="en-IN" sz="1400" kern="1200" dirty="0"/>
            <a:t> the date, property address, acreage, land value , building value columns</a:t>
          </a:r>
        </a:p>
        <a:p>
          <a:pPr marL="0" lvl="0" indent="0" algn="ctr" defTabSz="622300">
            <a:lnSpc>
              <a:spcPct val="90000"/>
            </a:lnSpc>
            <a:spcBef>
              <a:spcPct val="0"/>
            </a:spcBef>
            <a:spcAft>
              <a:spcPct val="35000"/>
            </a:spcAft>
            <a:buNone/>
          </a:pPr>
          <a:r>
            <a:rPr lang="en-IN" sz="1400" kern="1200" dirty="0"/>
            <a:t>Checking duplicates  </a:t>
          </a:r>
        </a:p>
      </dsp:txBody>
      <dsp:txXfrm>
        <a:off x="7784578" y="1028284"/>
        <a:ext cx="3351991" cy="1161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81047-362E-4AE6-9F88-22747D7687AA}">
      <dsp:nvSpPr>
        <dsp:cNvPr id="0" name=""/>
        <dsp:cNvSpPr/>
      </dsp:nvSpPr>
      <dsp:spPr>
        <a:xfrm>
          <a:off x="0" y="66"/>
          <a:ext cx="5389169" cy="749576"/>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THE SALES DATE COLUMN </a:t>
          </a:r>
          <a:br>
            <a:rPr lang="en-IN" sz="1500" kern="1200" dirty="0"/>
          </a:br>
          <a:endParaRPr lang="en-IN" sz="1500" kern="1200" dirty="0"/>
        </a:p>
      </dsp:txBody>
      <dsp:txXfrm>
        <a:off x="36591" y="36657"/>
        <a:ext cx="5315987" cy="6763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12704"/>
          <a:ext cx="7522769" cy="104247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b="1" kern="1200" dirty="0"/>
            <a:t>THE ACAREAGE / LAND VALUE COLUMN – BINNING STRATEGY </a:t>
          </a:r>
        </a:p>
      </dsp:txBody>
      <dsp:txXfrm>
        <a:off x="50889" y="63593"/>
        <a:ext cx="7420991" cy="9406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F8316-6D0E-4E86-A253-E6238D6B5DE9}">
      <dsp:nvSpPr>
        <dsp:cNvPr id="0" name=""/>
        <dsp:cNvSpPr/>
      </dsp:nvSpPr>
      <dsp:spPr>
        <a:xfrm>
          <a:off x="0" y="0"/>
          <a:ext cx="3575837" cy="2914259"/>
        </a:xfrm>
        <a:prstGeom prst="roundRect">
          <a:avLst>
            <a:gd name="adj" fmla="val 5000"/>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IN" sz="4200" kern="1200" dirty="0"/>
            <a:t>1.</a:t>
          </a:r>
        </a:p>
      </dsp:txBody>
      <dsp:txXfrm rot="16200000">
        <a:off x="-837262" y="837262"/>
        <a:ext cx="2389692" cy="715167"/>
      </dsp:txXfrm>
    </dsp:sp>
    <dsp:sp modelId="{9B8E4BCB-8BB0-4D2A-9C81-DA9BE5984C56}">
      <dsp:nvSpPr>
        <dsp:cNvPr id="0" name=""/>
        <dsp:cNvSpPr/>
      </dsp:nvSpPr>
      <dsp:spPr>
        <a:xfrm>
          <a:off x="715167" y="0"/>
          <a:ext cx="2663999" cy="2914259"/>
        </a:xfrm>
        <a:prstGeom prst="rect">
          <a:avLst/>
        </a:prstGeom>
        <a:noFill/>
        <a:ln>
          <a:noFill/>
        </a:ln>
        <a:effectLst>
          <a:outerShdw blurRad="38100" dist="254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78867" rIns="0" bIns="0" numCol="1" spcCol="1270" anchor="t" anchorCtr="0">
          <a:noAutofit/>
        </a:bodyPr>
        <a:lstStyle/>
        <a:p>
          <a:pPr marL="0" lvl="0" indent="0" algn="l" defTabSz="1022350">
            <a:lnSpc>
              <a:spcPct val="90000"/>
            </a:lnSpc>
            <a:spcBef>
              <a:spcPct val="0"/>
            </a:spcBef>
            <a:spcAft>
              <a:spcPct val="35000"/>
            </a:spcAft>
            <a:buFont typeface="Wingdings" panose="05000000000000000000" pitchFamily="2" charset="2"/>
            <a:buNone/>
          </a:pPr>
          <a:r>
            <a:rPr lang="en-US" sz="2300" kern="1200" dirty="0"/>
            <a:t> Acreage  COLUMN –</a:t>
          </a:r>
          <a:endParaRPr lang="en-IN" sz="2300" kern="1200" dirty="0"/>
        </a:p>
        <a:p>
          <a:pPr marL="171450" lvl="1" indent="-171450" algn="l" defTabSz="800100">
            <a:lnSpc>
              <a:spcPct val="90000"/>
            </a:lnSpc>
            <a:spcBef>
              <a:spcPct val="0"/>
            </a:spcBef>
            <a:spcAft>
              <a:spcPct val="15000"/>
            </a:spcAft>
            <a:buChar char="•"/>
          </a:pPr>
          <a:r>
            <a:rPr lang="en-US" sz="1800" kern="1200" dirty="0"/>
            <a:t>197 distinct values max is only 47.5 and 12.87 rest are below 10</a:t>
          </a:r>
        </a:p>
        <a:p>
          <a:pPr marL="171450" lvl="1" indent="-171450" algn="l" defTabSz="800100">
            <a:lnSpc>
              <a:spcPct val="90000"/>
            </a:lnSpc>
            <a:spcBef>
              <a:spcPct val="0"/>
            </a:spcBef>
            <a:spcAft>
              <a:spcPct val="15000"/>
            </a:spcAft>
            <a:buChar char="•"/>
          </a:pPr>
          <a:r>
            <a:rPr lang="en-US" sz="1800" kern="1200" dirty="0"/>
            <a:t>between 8 and 10 it id 2, &gt;10 is 2 , </a:t>
          </a:r>
          <a:r>
            <a:rPr lang="en-US" sz="1800" kern="1200" dirty="0" err="1"/>
            <a:t>bw</a:t>
          </a:r>
          <a:r>
            <a:rPr lang="en-US" sz="1800" kern="1200" dirty="0"/>
            <a:t> 6 and 8 is 1 </a:t>
          </a:r>
          <a:r>
            <a:rPr lang="en-US" sz="1800" kern="1200" dirty="0" err="1"/>
            <a:t>bw</a:t>
          </a:r>
          <a:r>
            <a:rPr lang="en-US" sz="1800" kern="1200" dirty="0"/>
            <a:t> 4 and 6 is 6; </a:t>
          </a:r>
          <a:r>
            <a:rPr lang="en-US" sz="1800" kern="1200" dirty="0" err="1"/>
            <a:t>bw</a:t>
          </a:r>
          <a:r>
            <a:rPr lang="en-US" sz="1800" kern="1200" dirty="0"/>
            <a:t> 2,4 is 36 ; less than = 2 is 2730</a:t>
          </a:r>
        </a:p>
      </dsp:txBody>
      <dsp:txXfrm>
        <a:off x="715167" y="0"/>
        <a:ext cx="2663999" cy="2914259"/>
      </dsp:txXfrm>
    </dsp:sp>
    <dsp:sp modelId="{D57EF898-84B7-450A-A556-5CB4565F990B}">
      <dsp:nvSpPr>
        <dsp:cNvPr id="0" name=""/>
        <dsp:cNvSpPr/>
      </dsp:nvSpPr>
      <dsp:spPr>
        <a:xfrm>
          <a:off x="3654192" y="0"/>
          <a:ext cx="3575837" cy="2914259"/>
        </a:xfrm>
        <a:prstGeom prst="roundRect">
          <a:avLst>
            <a:gd name="adj" fmla="val 5000"/>
          </a:avLst>
        </a:prstGeom>
        <a:gradFill rotWithShape="0">
          <a:gsLst>
            <a:gs pos="0">
              <a:schemeClr val="accent1">
                <a:shade val="50000"/>
                <a:hueOff val="349441"/>
                <a:satOff val="-19170"/>
                <a:lumOff val="31132"/>
                <a:alphaOff val="0"/>
                <a:tint val="96000"/>
                <a:lumMod val="100000"/>
              </a:schemeClr>
            </a:gs>
            <a:gs pos="78000">
              <a:schemeClr val="accent1">
                <a:shade val="50000"/>
                <a:hueOff val="349441"/>
                <a:satOff val="-19170"/>
                <a:lumOff val="31132"/>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IN" sz="4200" kern="1200" dirty="0"/>
            <a:t>2.</a:t>
          </a:r>
        </a:p>
      </dsp:txBody>
      <dsp:txXfrm rot="16200000">
        <a:off x="2816930" y="837262"/>
        <a:ext cx="2389692" cy="715167"/>
      </dsp:txXfrm>
    </dsp:sp>
    <dsp:sp modelId="{D548D729-7337-4D25-8823-71BFDC4938EF}">
      <dsp:nvSpPr>
        <dsp:cNvPr id="0" name=""/>
        <dsp:cNvSpPr/>
      </dsp:nvSpPr>
      <dsp:spPr>
        <a:xfrm rot="5400000">
          <a:off x="3505795" y="2227393"/>
          <a:ext cx="427813" cy="536375"/>
        </a:xfrm>
        <a:prstGeom prst="flowChartExtract">
          <a:avLst/>
        </a:prstGeom>
        <a:solidFill>
          <a:schemeClr val="lt1">
            <a:hueOff val="0"/>
            <a:satOff val="0"/>
            <a:lumOff val="0"/>
            <a:alphaOff val="0"/>
          </a:schemeClr>
        </a:solidFill>
        <a:ln w="12700" cap="rnd" cmpd="sng" algn="ctr">
          <a:solidFill>
            <a:schemeClr val="accent1">
              <a:shade val="50000"/>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705F848-8389-495C-9890-00AD5999C297}">
      <dsp:nvSpPr>
        <dsp:cNvPr id="0" name=""/>
        <dsp:cNvSpPr/>
      </dsp:nvSpPr>
      <dsp:spPr>
        <a:xfrm>
          <a:off x="4369360" y="0"/>
          <a:ext cx="2663999" cy="2914259"/>
        </a:xfrm>
        <a:prstGeom prst="rect">
          <a:avLst/>
        </a:prstGeom>
        <a:noFill/>
        <a:ln>
          <a:noFill/>
        </a:ln>
        <a:effectLst>
          <a:outerShdw blurRad="38100" dist="254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78867" rIns="0" bIns="0" numCol="1" spcCol="1270" anchor="t" anchorCtr="0">
          <a:noAutofit/>
        </a:bodyPr>
        <a:lstStyle/>
        <a:p>
          <a:pPr marL="0" lvl="0" indent="0" algn="l" defTabSz="1022350">
            <a:lnSpc>
              <a:spcPct val="90000"/>
            </a:lnSpc>
            <a:spcBef>
              <a:spcPct val="0"/>
            </a:spcBef>
            <a:spcAft>
              <a:spcPct val="35000"/>
            </a:spcAft>
            <a:buFont typeface="Wingdings" panose="05000000000000000000" pitchFamily="2" charset="2"/>
            <a:buNone/>
          </a:pPr>
          <a:r>
            <a:rPr lang="en-US" sz="2300" kern="1200" dirty="0"/>
            <a:t>LAND VALUE COLUMN- </a:t>
          </a:r>
          <a:endParaRPr lang="en-IN" sz="2300" kern="1200" dirty="0"/>
        </a:p>
        <a:p>
          <a:pPr marL="171450" lvl="1" indent="-171450" algn="l" defTabSz="800100">
            <a:lnSpc>
              <a:spcPct val="90000"/>
            </a:lnSpc>
            <a:spcBef>
              <a:spcPct val="0"/>
            </a:spcBef>
            <a:spcAft>
              <a:spcPct val="15000"/>
            </a:spcAft>
            <a:buChar char="•"/>
          </a:pPr>
          <a:r>
            <a:rPr lang="en-US" sz="1800" kern="1200" dirty="0"/>
            <a:t>Max= 450,000 M</a:t>
          </a:r>
        </a:p>
        <a:p>
          <a:pPr marL="171450" lvl="1" indent="-171450" algn="l" defTabSz="800100">
            <a:lnSpc>
              <a:spcPct val="90000"/>
            </a:lnSpc>
            <a:spcBef>
              <a:spcPct val="0"/>
            </a:spcBef>
            <a:spcAft>
              <a:spcPct val="15000"/>
            </a:spcAft>
            <a:buChar char="•"/>
          </a:pPr>
          <a:r>
            <a:rPr lang="en-US" sz="1800" kern="1200" dirty="0"/>
            <a:t>avg land value is 27,519.1832 M with varying ranges </a:t>
          </a:r>
        </a:p>
        <a:p>
          <a:pPr marL="171450" lvl="1" indent="-171450" algn="l" defTabSz="800100">
            <a:lnSpc>
              <a:spcPct val="90000"/>
            </a:lnSpc>
            <a:spcBef>
              <a:spcPct val="0"/>
            </a:spcBef>
            <a:spcAft>
              <a:spcPct val="15000"/>
            </a:spcAft>
            <a:buChar char="•"/>
          </a:pPr>
          <a:r>
            <a:rPr lang="en-US" sz="1800" kern="1200" dirty="0"/>
            <a:t>Min = 3,000 M</a:t>
          </a:r>
        </a:p>
      </dsp:txBody>
      <dsp:txXfrm>
        <a:off x="4369360" y="0"/>
        <a:ext cx="2663999" cy="2914259"/>
      </dsp:txXfrm>
    </dsp:sp>
    <dsp:sp modelId="{E190DF6A-C695-41DB-9A90-FEC96A8FC070}">
      <dsp:nvSpPr>
        <dsp:cNvPr id="0" name=""/>
        <dsp:cNvSpPr/>
      </dsp:nvSpPr>
      <dsp:spPr>
        <a:xfrm>
          <a:off x="7403646" y="0"/>
          <a:ext cx="3575837" cy="2914259"/>
        </a:xfrm>
        <a:prstGeom prst="roundRect">
          <a:avLst>
            <a:gd name="adj" fmla="val 5000"/>
          </a:avLst>
        </a:prstGeom>
        <a:gradFill rotWithShape="0">
          <a:gsLst>
            <a:gs pos="0">
              <a:schemeClr val="accent1">
                <a:shade val="50000"/>
                <a:hueOff val="349441"/>
                <a:satOff val="-19170"/>
                <a:lumOff val="31132"/>
                <a:alphaOff val="0"/>
                <a:tint val="96000"/>
                <a:lumMod val="100000"/>
              </a:schemeClr>
            </a:gs>
            <a:gs pos="78000">
              <a:schemeClr val="accent1">
                <a:shade val="50000"/>
                <a:hueOff val="349441"/>
                <a:satOff val="-19170"/>
                <a:lumOff val="31132"/>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144018" rIns="186690" bIns="0" numCol="1" spcCol="1270" anchor="t" anchorCtr="0">
          <a:noAutofit/>
        </a:bodyPr>
        <a:lstStyle/>
        <a:p>
          <a:pPr marL="0" lvl="0" indent="0" algn="r" defTabSz="1866900">
            <a:lnSpc>
              <a:spcPct val="90000"/>
            </a:lnSpc>
            <a:spcBef>
              <a:spcPct val="0"/>
            </a:spcBef>
            <a:spcAft>
              <a:spcPct val="35000"/>
            </a:spcAft>
            <a:buNone/>
          </a:pPr>
          <a:r>
            <a:rPr lang="en-IN" sz="4200" kern="1200" dirty="0"/>
            <a:t>3.</a:t>
          </a:r>
        </a:p>
      </dsp:txBody>
      <dsp:txXfrm rot="16200000">
        <a:off x="6566383" y="837262"/>
        <a:ext cx="2389692" cy="715167"/>
      </dsp:txXfrm>
    </dsp:sp>
    <dsp:sp modelId="{24299A24-6DCC-4045-B684-86B6F7913075}">
      <dsp:nvSpPr>
        <dsp:cNvPr id="0" name=""/>
        <dsp:cNvSpPr/>
      </dsp:nvSpPr>
      <dsp:spPr>
        <a:xfrm rot="5400000">
          <a:off x="7235360" y="2175185"/>
          <a:ext cx="427813" cy="536375"/>
        </a:xfrm>
        <a:prstGeom prst="flowChartExtract">
          <a:avLst/>
        </a:prstGeom>
        <a:solidFill>
          <a:schemeClr val="lt1">
            <a:hueOff val="0"/>
            <a:satOff val="0"/>
            <a:lumOff val="0"/>
            <a:alphaOff val="0"/>
          </a:schemeClr>
        </a:solidFill>
        <a:ln w="12700" cap="rnd" cmpd="sng" algn="ctr">
          <a:solidFill>
            <a:schemeClr val="accent1">
              <a:shade val="50000"/>
              <a:hueOff val="524161"/>
              <a:satOff val="-28755"/>
              <a:lumOff val="46698"/>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A265328-EFD0-4AF1-AAD0-B887C54D5250}">
      <dsp:nvSpPr>
        <dsp:cNvPr id="0" name=""/>
        <dsp:cNvSpPr/>
      </dsp:nvSpPr>
      <dsp:spPr>
        <a:xfrm>
          <a:off x="8118813" y="0"/>
          <a:ext cx="2663999" cy="2914259"/>
        </a:xfrm>
        <a:prstGeom prst="rect">
          <a:avLst/>
        </a:prstGeom>
        <a:noFill/>
        <a:ln>
          <a:noFill/>
        </a:ln>
        <a:effectLst>
          <a:outerShdw blurRad="38100" dist="25400" dir="5400000" rotWithShape="0">
            <a:srgbClr val="000000">
              <a:alpha val="35000"/>
            </a:srgbClr>
          </a:outerShdw>
        </a:effectLst>
        <a:scene3d>
          <a:camera prst="orthographicFront"/>
          <a:lightRig rig="threePt" dir="t">
            <a:rot lat="0" lon="0" rev="7500000"/>
          </a:lightRig>
        </a:scene3d>
        <a:sp3d/>
      </dsp:spPr>
      <dsp:style>
        <a:lnRef idx="0">
          <a:scrgbClr r="0" g="0" b="0"/>
        </a:lnRef>
        <a:fillRef idx="3">
          <a:scrgbClr r="0" g="0" b="0"/>
        </a:fillRef>
        <a:effectRef idx="2">
          <a:scrgbClr r="0" g="0" b="0"/>
        </a:effectRef>
        <a:fontRef idx="minor">
          <a:schemeClr val="lt1"/>
        </a:fontRef>
      </dsp:style>
      <dsp:txBody>
        <a:bodyPr spcFirstLastPara="0" vert="horz" wrap="square" lIns="0" tIns="78867" rIns="0" bIns="0" numCol="1" spcCol="1270" anchor="t" anchorCtr="0">
          <a:noAutofit/>
        </a:bodyPr>
        <a:lstStyle/>
        <a:p>
          <a:pPr marL="0" lvl="0" indent="0" algn="l" defTabSz="1022350">
            <a:lnSpc>
              <a:spcPct val="90000"/>
            </a:lnSpc>
            <a:spcBef>
              <a:spcPct val="0"/>
            </a:spcBef>
            <a:spcAft>
              <a:spcPct val="35000"/>
            </a:spcAft>
            <a:buFont typeface="Wingdings" panose="05000000000000000000" pitchFamily="2" charset="2"/>
            <a:buNone/>
          </a:pPr>
          <a:r>
            <a:rPr lang="en-US" sz="2300" kern="1200" dirty="0"/>
            <a:t>The Building Value column –</a:t>
          </a:r>
          <a:endParaRPr lang="en-IN" sz="2300" kern="1200" dirty="0"/>
        </a:p>
        <a:p>
          <a:pPr marL="171450" lvl="1" indent="-171450" algn="l" defTabSz="800100">
            <a:lnSpc>
              <a:spcPct val="90000"/>
            </a:lnSpc>
            <a:spcBef>
              <a:spcPct val="0"/>
            </a:spcBef>
            <a:spcAft>
              <a:spcPct val="15000"/>
            </a:spcAft>
            <a:buChar char="•"/>
          </a:pPr>
          <a:r>
            <a:rPr lang="en-US" sz="1800" kern="1200" dirty="0"/>
            <a:t>max= 1,249,900</a:t>
          </a:r>
        </a:p>
        <a:p>
          <a:pPr marL="171450" lvl="1" indent="-171450" algn="l" defTabSz="800100">
            <a:lnSpc>
              <a:spcPct val="90000"/>
            </a:lnSpc>
            <a:spcBef>
              <a:spcPct val="0"/>
            </a:spcBef>
            <a:spcAft>
              <a:spcPct val="15000"/>
            </a:spcAft>
            <a:buChar char="•"/>
          </a:pPr>
          <a:r>
            <a:rPr lang="en-US" sz="1800" kern="1200" dirty="0"/>
            <a:t>avg building value is 102,897.4757 ,</a:t>
          </a:r>
        </a:p>
        <a:p>
          <a:pPr marL="171450" lvl="1" indent="-171450" algn="l" defTabSz="800100">
            <a:lnSpc>
              <a:spcPct val="90000"/>
            </a:lnSpc>
            <a:spcBef>
              <a:spcPct val="0"/>
            </a:spcBef>
            <a:spcAft>
              <a:spcPct val="15000"/>
            </a:spcAft>
            <a:buChar char="•"/>
          </a:pPr>
          <a:r>
            <a:rPr lang="en-US" sz="1800" kern="1200" dirty="0"/>
            <a:t>min = 4,000</a:t>
          </a:r>
        </a:p>
      </dsp:txBody>
      <dsp:txXfrm>
        <a:off x="8118813" y="0"/>
        <a:ext cx="2663999" cy="29142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flipH="1">
          <a:off x="0" y="103894"/>
          <a:ext cx="7090151" cy="61996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Spatial analysis  using city, </a:t>
          </a:r>
          <a:r>
            <a:rPr lang="en-US" sz="2600" kern="1200" dirty="0" err="1"/>
            <a:t>Landuse</a:t>
          </a:r>
          <a:endParaRPr lang="en-IN" sz="2600" kern="1200" dirty="0"/>
        </a:p>
      </dsp:txBody>
      <dsp:txXfrm>
        <a:off x="30264" y="134158"/>
        <a:ext cx="7029623" cy="559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2510"/>
          <a:ext cx="6174658" cy="818999"/>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dirty="0"/>
            <a:t>Time series demand analysis </a:t>
          </a:r>
        </a:p>
      </dsp:txBody>
      <dsp:txXfrm>
        <a:off x="39980" y="42490"/>
        <a:ext cx="6094698" cy="7390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3D093-64E7-4CE2-842C-219F5292DC3F}">
      <dsp:nvSpPr>
        <dsp:cNvPr id="0" name=""/>
        <dsp:cNvSpPr/>
      </dsp:nvSpPr>
      <dsp:spPr>
        <a:xfrm>
          <a:off x="0" y="41674"/>
          <a:ext cx="7404782" cy="7020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 TIME SERIES SPATIAL/LANDUSE ANALYSIS </a:t>
          </a:r>
        </a:p>
      </dsp:txBody>
      <dsp:txXfrm>
        <a:off x="34269" y="75943"/>
        <a:ext cx="7336244" cy="633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E1D81-BCFB-4FC8-9233-CCF23E82D6EC}" type="datetimeFigureOut">
              <a:rPr lang="en-IN" smtClean="0"/>
              <a:t>13-08-2024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31DBC-FA8B-4A1F-A31E-0DDF9CF88F99}" type="slidenum">
              <a:rPr lang="en-IN" smtClean="0"/>
              <a:t>‹#›</a:t>
            </a:fld>
            <a:endParaRPr lang="en-IN"/>
          </a:p>
        </p:txBody>
      </p:sp>
    </p:spTree>
    <p:extLst>
      <p:ext uri="{BB962C8B-B14F-4D97-AF65-F5344CB8AC3E}">
        <p14:creationId xmlns:p14="http://schemas.microsoft.com/office/powerpoint/2010/main" val="1111218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E31DBC-FA8B-4A1F-A31E-0DDF9CF88F99}" type="slidenum">
              <a:rPr lang="en-IN" smtClean="0"/>
              <a:t>6</a:t>
            </a:fld>
            <a:endParaRPr lang="en-IN"/>
          </a:p>
        </p:txBody>
      </p:sp>
    </p:spTree>
    <p:extLst>
      <p:ext uri="{BB962C8B-B14F-4D97-AF65-F5344CB8AC3E}">
        <p14:creationId xmlns:p14="http://schemas.microsoft.com/office/powerpoint/2010/main" val="362189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309862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213348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5074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257740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70594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422598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3865713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243244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296022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4165F3-68AF-4CF4-84F7-224BBA46F7ED}" type="datetimeFigureOut">
              <a:rPr lang="en-IN" smtClean="0"/>
              <a:t>13-08-2024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1471783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4165F3-68AF-4CF4-84F7-224BBA46F7ED}" type="datetimeFigureOut">
              <a:rPr lang="en-IN" smtClean="0"/>
              <a:t>13-08-2024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135083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4165F3-68AF-4CF4-84F7-224BBA46F7ED}" type="datetimeFigureOut">
              <a:rPr lang="en-IN" smtClean="0"/>
              <a:t>13-08-2024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90180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4165F3-68AF-4CF4-84F7-224BBA46F7ED}" type="datetimeFigureOut">
              <a:rPr lang="en-IN" smtClean="0"/>
              <a:t>13-08-2024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376595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165F3-68AF-4CF4-84F7-224BBA46F7ED}" type="datetimeFigureOut">
              <a:rPr lang="en-IN" smtClean="0"/>
              <a:t>13-08-2024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657808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4165F3-68AF-4CF4-84F7-224BBA46F7ED}" type="datetimeFigureOut">
              <a:rPr lang="en-IN" smtClean="0"/>
              <a:t>13-08-2024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218943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4165F3-68AF-4CF4-84F7-224BBA46F7ED}" type="datetimeFigureOut">
              <a:rPr lang="en-IN" smtClean="0"/>
              <a:t>13-08-2024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3197C5-A45B-4C96-BEBA-35D5ECDAB574}" type="slidenum">
              <a:rPr lang="en-IN" smtClean="0"/>
              <a:t>‹#›</a:t>
            </a:fld>
            <a:endParaRPr lang="en-IN"/>
          </a:p>
        </p:txBody>
      </p:sp>
    </p:spTree>
    <p:extLst>
      <p:ext uri="{BB962C8B-B14F-4D97-AF65-F5344CB8AC3E}">
        <p14:creationId xmlns:p14="http://schemas.microsoft.com/office/powerpoint/2010/main" val="164698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4165F3-68AF-4CF4-84F7-224BBA46F7ED}" type="datetimeFigureOut">
              <a:rPr lang="en-IN" smtClean="0"/>
              <a:t>13-08-2024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13197C5-A45B-4C96-BEBA-35D5ECDAB574}" type="slidenum">
              <a:rPr lang="en-IN" smtClean="0"/>
              <a:t>‹#›</a:t>
            </a:fld>
            <a:endParaRPr lang="en-IN"/>
          </a:p>
        </p:txBody>
      </p:sp>
    </p:spTree>
    <p:extLst>
      <p:ext uri="{BB962C8B-B14F-4D97-AF65-F5344CB8AC3E}">
        <p14:creationId xmlns:p14="http://schemas.microsoft.com/office/powerpoint/2010/main" val="616433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eg"/><Relationship Id="rId7" Type="http://schemas.openxmlformats.org/officeDocument/2006/relationships/diagramQuickStyle" Target="../diagrams/quickStyle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jpg"/><Relationship Id="rId16"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diagramLayout" Target="../diagrams/layout6.xml"/><Relationship Id="rId3" Type="http://schemas.openxmlformats.org/officeDocument/2006/relationships/image" Target="../media/image1.jpg"/><Relationship Id="rId7" Type="http://schemas.openxmlformats.org/officeDocument/2006/relationships/diagramColors" Target="../diagrams/colors5.xml"/><Relationship Id="rId12" Type="http://schemas.openxmlformats.org/officeDocument/2006/relationships/diagramData" Target="../diagrams/data6.xml"/><Relationship Id="rId2" Type="http://schemas.openxmlformats.org/officeDocument/2006/relationships/notesSlide" Target="../notesSlides/notesSlide1.xml"/><Relationship Id="rId16" Type="http://schemas.microsoft.com/office/2007/relationships/diagramDrawing" Target="../diagrams/drawing6.xml"/><Relationship Id="rId1" Type="http://schemas.openxmlformats.org/officeDocument/2006/relationships/slideLayout" Target="../slideLayouts/slideLayout6.xml"/><Relationship Id="rId6" Type="http://schemas.openxmlformats.org/officeDocument/2006/relationships/diagramQuickStyle" Target="../diagrams/quickStyle5.xml"/><Relationship Id="rId11" Type="http://schemas.openxmlformats.org/officeDocument/2006/relationships/image" Target="../media/image17.png"/><Relationship Id="rId5" Type="http://schemas.openxmlformats.org/officeDocument/2006/relationships/diagramLayout" Target="../diagrams/layout5.xml"/><Relationship Id="rId15" Type="http://schemas.openxmlformats.org/officeDocument/2006/relationships/diagramColors" Target="../diagrams/colors6.xml"/><Relationship Id="rId10" Type="http://schemas.openxmlformats.org/officeDocument/2006/relationships/image" Target="../media/image16.png"/><Relationship Id="rId4" Type="http://schemas.openxmlformats.org/officeDocument/2006/relationships/diagramData" Target="../diagrams/data5.xml"/><Relationship Id="rId9" Type="http://schemas.openxmlformats.org/officeDocument/2006/relationships/image" Target="../media/image15.png"/><Relationship Id="rId1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B54B0-45B8-9229-44E8-8EE0189E1EC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8111613" cy="6858000"/>
          </a:xfrm>
          <a:prstGeom prst="rect">
            <a:avLst/>
          </a:prstGeom>
          <a:effectLst>
            <a:glow rad="127000">
              <a:schemeClr val="accent1">
                <a:alpha val="1000"/>
              </a:schemeClr>
            </a:glow>
          </a:effectLst>
        </p:spPr>
      </p:pic>
      <p:pic>
        <p:nvPicPr>
          <p:cNvPr id="7" name="Picture 6">
            <a:extLst>
              <a:ext uri="{FF2B5EF4-FFF2-40B4-BE49-F238E27FC236}">
                <a16:creationId xmlns:a16="http://schemas.microsoft.com/office/drawing/2014/main" id="{DE9DDAFE-6DE1-8BEC-1606-DB916EE1B930}"/>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111612" y="0"/>
            <a:ext cx="4037781" cy="3283974"/>
          </a:xfrm>
          <a:prstGeom prst="rect">
            <a:avLst/>
          </a:prstGeom>
        </p:spPr>
      </p:pic>
      <p:pic>
        <p:nvPicPr>
          <p:cNvPr id="11" name="Picture 10">
            <a:extLst>
              <a:ext uri="{FF2B5EF4-FFF2-40B4-BE49-F238E27FC236}">
                <a16:creationId xmlns:a16="http://schemas.microsoft.com/office/drawing/2014/main" id="{8B3301AA-6629-3F8D-8030-416AEB38C6C4}"/>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7895303" y="3283974"/>
            <a:ext cx="4299974" cy="3574026"/>
          </a:xfrm>
          <a:prstGeom prst="rect">
            <a:avLst/>
          </a:prstGeom>
        </p:spPr>
      </p:pic>
      <p:graphicFrame>
        <p:nvGraphicFramePr>
          <p:cNvPr id="12" name="Diagram 11">
            <a:extLst>
              <a:ext uri="{FF2B5EF4-FFF2-40B4-BE49-F238E27FC236}">
                <a16:creationId xmlns:a16="http://schemas.microsoft.com/office/drawing/2014/main" id="{85C9228E-CF71-62DA-8313-6EDC942C69FF}"/>
              </a:ext>
            </a:extLst>
          </p:cNvPr>
          <p:cNvGraphicFramePr/>
          <p:nvPr>
            <p:extLst>
              <p:ext uri="{D42A27DB-BD31-4B8C-83A1-F6EECF244321}">
                <p14:modId xmlns:p14="http://schemas.microsoft.com/office/powerpoint/2010/main" val="981729381"/>
              </p:ext>
            </p:extLst>
          </p:nvPr>
        </p:nvGraphicFramePr>
        <p:xfrm>
          <a:off x="1507067" y="2404534"/>
          <a:ext cx="7766936" cy="16463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reeform: Shape 2">
            <a:extLst>
              <a:ext uri="{FF2B5EF4-FFF2-40B4-BE49-F238E27FC236}">
                <a16:creationId xmlns:a16="http://schemas.microsoft.com/office/drawing/2014/main" id="{F5D60242-CFB5-64FB-CDF2-C95004D069C8}"/>
              </a:ext>
            </a:extLst>
          </p:cNvPr>
          <p:cNvSpPr/>
          <p:nvPr/>
        </p:nvSpPr>
        <p:spPr>
          <a:xfrm>
            <a:off x="3214336" y="4260386"/>
            <a:ext cx="4680967" cy="1089888"/>
          </a:xfrm>
          <a:custGeom>
            <a:avLst/>
            <a:gdLst>
              <a:gd name="connsiteX0" fmla="*/ 0 w 4680967"/>
              <a:gd name="connsiteY0" fmla="*/ 0 h 1089888"/>
              <a:gd name="connsiteX1" fmla="*/ 4136023 w 4680967"/>
              <a:gd name="connsiteY1" fmla="*/ 0 h 1089888"/>
              <a:gd name="connsiteX2" fmla="*/ 4680967 w 4680967"/>
              <a:gd name="connsiteY2" fmla="*/ 544944 h 1089888"/>
              <a:gd name="connsiteX3" fmla="*/ 4136023 w 4680967"/>
              <a:gd name="connsiteY3" fmla="*/ 1089888 h 1089888"/>
              <a:gd name="connsiteX4" fmla="*/ 0 w 4680967"/>
              <a:gd name="connsiteY4" fmla="*/ 1089888 h 1089888"/>
              <a:gd name="connsiteX5" fmla="*/ 544944 w 4680967"/>
              <a:gd name="connsiteY5" fmla="*/ 544944 h 1089888"/>
              <a:gd name="connsiteX6" fmla="*/ 0 w 4680967"/>
              <a:gd name="connsiteY6" fmla="*/ 0 h 10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967" h="1089888">
                <a:moveTo>
                  <a:pt x="0" y="0"/>
                </a:moveTo>
                <a:lnTo>
                  <a:pt x="4136023" y="0"/>
                </a:lnTo>
                <a:lnTo>
                  <a:pt x="4680967" y="544944"/>
                </a:lnTo>
                <a:lnTo>
                  <a:pt x="4136023" y="1089888"/>
                </a:lnTo>
                <a:lnTo>
                  <a:pt x="0" y="1089888"/>
                </a:lnTo>
                <a:lnTo>
                  <a:pt x="544944" y="544944"/>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627494" tIns="41275" rIns="544944" bIns="41275" numCol="1" spcCol="1270" anchor="ctr" anchorCtr="0">
            <a:noAutofit/>
          </a:bodyPr>
          <a:lstStyle/>
          <a:p>
            <a:pPr marL="0" lvl="0" indent="0" algn="ctr" defTabSz="2889250">
              <a:lnSpc>
                <a:spcPct val="90000"/>
              </a:lnSpc>
              <a:spcBef>
                <a:spcPct val="0"/>
              </a:spcBef>
              <a:spcAft>
                <a:spcPct val="35000"/>
              </a:spcAft>
              <a:buNone/>
            </a:pPr>
            <a:r>
              <a:rPr lang="en-IN" sz="6500" kern="1200" dirty="0"/>
              <a:t>SQL</a:t>
            </a:r>
          </a:p>
        </p:txBody>
      </p:sp>
    </p:spTree>
    <p:extLst>
      <p:ext uri="{BB962C8B-B14F-4D97-AF65-F5344CB8AC3E}">
        <p14:creationId xmlns:p14="http://schemas.microsoft.com/office/powerpoint/2010/main" val="2547030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3691663419"/>
              </p:ext>
            </p:extLst>
          </p:nvPr>
        </p:nvGraphicFramePr>
        <p:xfrm>
          <a:off x="1178779" y="0"/>
          <a:ext cx="7404782" cy="76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92F4813-51CA-2088-6314-4F40A2C023AB}"/>
              </a:ext>
            </a:extLst>
          </p:cNvPr>
          <p:cNvSpPr txBox="1"/>
          <p:nvPr/>
        </p:nvSpPr>
        <p:spPr>
          <a:xfrm>
            <a:off x="55718" y="1030227"/>
            <a:ext cx="5896076" cy="569386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lvl="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MADISON / Nashville – it follows a similar overall trend in the previous slide with the increase being more significant in 2014&gt; 2015 and negative  in 2016</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Suggesting boom-bust cycle- </a:t>
            </a:r>
            <a:r>
              <a:rPr lang="en-US" sz="1400" dirty="0">
                <a:ln w="0"/>
                <a:solidFill>
                  <a:schemeClr val="tx1"/>
                </a:solidFill>
                <a:effectLst>
                  <a:outerShdw blurRad="38100" dist="19050" dir="2700000" algn="tl" rotWithShape="0">
                    <a:schemeClr val="dk1">
                      <a:alpha val="40000"/>
                    </a:schemeClr>
                  </a:outerShdw>
                </a:effectLst>
              </a:rPr>
              <a:t>balancing new construction with actual market demand and avoiding overbuilding.</a:t>
            </a:r>
            <a:endParaRPr lang="en-IN" sz="1400" dirty="0">
              <a:ln w="0"/>
              <a:solidFill>
                <a:schemeClr val="tx1"/>
              </a:solidFill>
              <a:effectLst>
                <a:outerShdw blurRad="38100" dist="19050" dir="2700000" algn="tl" rotWithShape="0">
                  <a:schemeClr val="dk1">
                    <a:alpha val="40000"/>
                  </a:schemeClr>
                </a:outerShdw>
              </a:effectLst>
            </a:endParaRPr>
          </a:p>
          <a:p>
            <a:pPr marL="285750" lvl="0" indent="-285750">
              <a:buFont typeface="Arial" panose="020B0604020202020204" pitchFamily="34" charset="0"/>
              <a:buChar char="•"/>
            </a:pPr>
            <a:r>
              <a:rPr lang="en-IN" sz="1400" dirty="0" err="1">
                <a:ln w="0"/>
                <a:solidFill>
                  <a:schemeClr val="tx1"/>
                </a:solidFill>
                <a:effectLst>
                  <a:outerShdw blurRad="38100" dist="19050" dir="2700000" algn="tl" rotWithShape="0">
                    <a:schemeClr val="dk1">
                      <a:alpha val="40000"/>
                    </a:schemeClr>
                  </a:outerShdw>
                </a:effectLst>
              </a:rPr>
              <a:t>Goodletville</a:t>
            </a:r>
            <a:r>
              <a:rPr lang="en-IN" sz="1400" dirty="0">
                <a:ln w="0"/>
                <a:solidFill>
                  <a:schemeClr val="tx1"/>
                </a:solidFill>
                <a:effectLst>
                  <a:outerShdw blurRad="38100" dist="19050" dir="2700000" algn="tl" rotWithShape="0">
                    <a:schemeClr val="dk1">
                      <a:alpha val="40000"/>
                    </a:schemeClr>
                  </a:outerShdw>
                </a:effectLst>
              </a:rPr>
              <a:t> demand has been in constant decline due to a sudden jump in the first year. </a:t>
            </a:r>
          </a:p>
          <a:p>
            <a:pPr marL="742950" lvl="1"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 The initial demand spike likely led to oversupply, causing a decline</a:t>
            </a:r>
            <a:endParaRPr lang="en-IN" sz="1400" dirty="0">
              <a:ln w="0"/>
              <a:solidFill>
                <a:schemeClr val="tx1"/>
              </a:solidFill>
              <a:effectLst>
                <a:outerShdw blurRad="38100" dist="19050" dir="2700000" algn="tl" rotWithShape="0">
                  <a:schemeClr val="dk1">
                    <a:alpha val="40000"/>
                  </a:schemeClr>
                </a:outerShdw>
              </a:effectLst>
            </a:endParaRPr>
          </a:p>
          <a:p>
            <a:pPr marL="285750" lvl="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Old hickory has </a:t>
            </a:r>
            <a:r>
              <a:rPr lang="en-US" sz="1400" dirty="0">
                <a:ln w="0"/>
                <a:solidFill>
                  <a:schemeClr val="tx1"/>
                </a:solidFill>
                <a:effectLst>
                  <a:outerShdw blurRad="38100" dist="19050" dir="2700000" algn="tl" rotWithShape="0">
                    <a:schemeClr val="dk1">
                      <a:alpha val="40000"/>
                    </a:schemeClr>
                  </a:outerShdw>
                </a:effectLst>
              </a:rPr>
              <a:t>steadily increased from 2013-2015 and is </a:t>
            </a:r>
            <a:r>
              <a:rPr lang="en-IN" sz="1400" dirty="0">
                <a:ln w="0"/>
                <a:solidFill>
                  <a:schemeClr val="tx1"/>
                </a:solidFill>
                <a:effectLst>
                  <a:outerShdw blurRad="38100" dist="19050" dir="2700000" algn="tl" rotWithShape="0">
                    <a:schemeClr val="dk1">
                      <a:alpha val="40000"/>
                    </a:schemeClr>
                  </a:outerShdw>
                </a:effectLst>
              </a:rPr>
              <a:t>stable in 2016.  </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So probably strategies of demand and supply formed here vs in Goodlettsville can be implemented elsewhere.</a:t>
            </a:r>
          </a:p>
          <a:p>
            <a:r>
              <a:rPr lang="en-IN" sz="1400" dirty="0">
                <a:ln w="0"/>
                <a:solidFill>
                  <a:schemeClr val="tx1"/>
                </a:solidFill>
                <a:effectLst>
                  <a:outerShdw blurRad="38100" dist="19050" dir="2700000" algn="tl" rotWithShape="0">
                    <a:schemeClr val="dk1">
                      <a:alpha val="40000"/>
                    </a:schemeClr>
                  </a:outerShdw>
                </a:effectLst>
              </a:rPr>
              <a:t>Coming to less popular cities-</a:t>
            </a:r>
          </a:p>
          <a:p>
            <a:pPr marL="285750" indent="-285750">
              <a:buFont typeface="Arial" panose="020B0604020202020204" pitchFamily="34" charset="0"/>
              <a:buChar char="•"/>
            </a:pPr>
            <a:r>
              <a:rPr lang="en-IN" sz="1400" dirty="0" err="1">
                <a:ln w="0"/>
                <a:solidFill>
                  <a:schemeClr val="tx1"/>
                </a:solidFill>
                <a:effectLst>
                  <a:outerShdw blurRad="38100" dist="19050" dir="2700000" algn="tl" rotWithShape="0">
                    <a:schemeClr val="dk1">
                      <a:alpha val="40000"/>
                    </a:schemeClr>
                  </a:outerShdw>
                </a:effectLst>
              </a:rPr>
              <a:t>Joleton</a:t>
            </a:r>
            <a:r>
              <a:rPr lang="en-IN" sz="1400" dirty="0">
                <a:ln w="0"/>
                <a:solidFill>
                  <a:schemeClr val="tx1"/>
                </a:solidFill>
                <a:effectLst>
                  <a:outerShdw blurRad="38100" dist="19050" dir="2700000" algn="tl" rotWithShape="0">
                    <a:schemeClr val="dk1">
                      <a:alpha val="40000"/>
                    </a:schemeClr>
                  </a:outerShdw>
                </a:effectLst>
              </a:rPr>
              <a:t> – a very stark observation that a sudden 200% jump from negative demand in 2014 with a stable 33% in 2016</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Similar case with </a:t>
            </a:r>
            <a:r>
              <a:rPr lang="en-IN" sz="1400" dirty="0" err="1">
                <a:ln w="0"/>
                <a:solidFill>
                  <a:schemeClr val="tx1"/>
                </a:solidFill>
                <a:effectLst>
                  <a:outerShdw blurRad="38100" dist="19050" dir="2700000" algn="tl" rotWithShape="0">
                    <a:schemeClr val="dk1">
                      <a:alpha val="40000"/>
                    </a:schemeClr>
                  </a:outerShdw>
                </a:effectLst>
              </a:rPr>
              <a:t>unmentioned_city</a:t>
            </a:r>
            <a:r>
              <a:rPr lang="en-IN" sz="1400" dirty="0">
                <a:ln w="0"/>
                <a:solidFill>
                  <a:schemeClr val="tx1"/>
                </a:solidFill>
                <a:effectLst>
                  <a:outerShdw blurRad="38100" dist="19050" dir="2700000" algn="tl" rotWithShape="0">
                    <a:schemeClr val="dk1">
                      <a:alpha val="40000"/>
                    </a:schemeClr>
                  </a:outerShdw>
                </a:effectLst>
              </a:rPr>
              <a:t> with a 200% followed by a 133% </a:t>
            </a:r>
            <a:r>
              <a:rPr lang="en-IN" sz="1400" dirty="0" err="1">
                <a:ln w="0"/>
                <a:solidFill>
                  <a:schemeClr val="tx1"/>
                </a:solidFill>
                <a:effectLst>
                  <a:outerShdw blurRad="38100" dist="19050" dir="2700000" algn="tl" rotWithShape="0">
                    <a:schemeClr val="dk1">
                      <a:alpha val="40000"/>
                    </a:schemeClr>
                  </a:outerShdw>
                </a:effectLst>
              </a:rPr>
              <a:t>inc</a:t>
            </a:r>
            <a:r>
              <a:rPr lang="en-IN" sz="1400" dirty="0">
                <a:ln w="0"/>
                <a:solidFill>
                  <a:schemeClr val="tx1"/>
                </a:solidFill>
                <a:effectLst>
                  <a:outerShdw blurRad="38100" dist="19050" dir="2700000" algn="tl" rotWithShape="0">
                    <a:schemeClr val="dk1">
                      <a:alpha val="40000"/>
                    </a:schemeClr>
                  </a:outerShdw>
                </a:effectLst>
              </a:rPr>
              <a:t> in demand</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These are probably due to the saturation in other regions like madison and old hickory</a:t>
            </a:r>
          </a:p>
          <a:p>
            <a:endParaRPr lang="en-IN" sz="1400" dirty="0">
              <a:ln w="0"/>
              <a:solidFill>
                <a:schemeClr val="tx1"/>
              </a:solidFill>
              <a:effectLst>
                <a:outerShdw blurRad="38100" dist="19050" dir="2700000" algn="tl" rotWithShape="0">
                  <a:schemeClr val="dk1">
                    <a:alpha val="40000"/>
                  </a:schemeClr>
                </a:outerShdw>
              </a:effectLst>
            </a:endParaRPr>
          </a:p>
          <a:p>
            <a:pPr lvl="0"/>
            <a:endParaRPr lang="en-IN" sz="1400" dirty="0">
              <a:ln w="0"/>
              <a:solidFill>
                <a:schemeClr val="tx1"/>
              </a:solidFill>
              <a:effectLst>
                <a:outerShdw blurRad="38100" dist="19050" dir="2700000" algn="tl" rotWithShape="0">
                  <a:schemeClr val="dk1">
                    <a:alpha val="40000"/>
                  </a:schemeClr>
                </a:outerShdw>
              </a:effectLst>
            </a:endParaRPr>
          </a:p>
          <a:p>
            <a:pPr lvl="0"/>
            <a:endParaRPr lang="en-IN" sz="1400" dirty="0">
              <a:ln w="0"/>
              <a:solidFill>
                <a:schemeClr val="tx1"/>
              </a:solidFill>
              <a:effectLst>
                <a:outerShdw blurRad="38100" dist="19050" dir="2700000" algn="tl" rotWithShape="0">
                  <a:schemeClr val="dk1">
                    <a:alpha val="40000"/>
                  </a:schemeClr>
                </a:outerShdw>
              </a:effectLst>
            </a:endParaRPr>
          </a:p>
          <a:p>
            <a:pPr lvl="0"/>
            <a:endParaRPr lang="en-IN" sz="1400" dirty="0">
              <a:ln w="0"/>
              <a:solidFill>
                <a:schemeClr val="tx1"/>
              </a:solidFill>
              <a:effectLst>
                <a:outerShdw blurRad="38100" dist="19050" dir="2700000" algn="tl" rotWithShape="0">
                  <a:schemeClr val="dk1">
                    <a:alpha val="40000"/>
                  </a:schemeClr>
                </a:outerShdw>
              </a:effectLst>
            </a:endParaRPr>
          </a:p>
          <a:p>
            <a:pPr lvl="0"/>
            <a:endParaRPr lang="en-IN" sz="1400" dirty="0">
              <a:ln w="0"/>
              <a:solidFill>
                <a:schemeClr val="tx1"/>
              </a:solidFill>
              <a:effectLst>
                <a:outerShdw blurRad="38100" dist="19050" dir="2700000" algn="tl" rotWithShape="0">
                  <a:schemeClr val="dk1">
                    <a:alpha val="40000"/>
                  </a:schemeClr>
                </a:outerShdw>
              </a:effectLst>
            </a:endParaRPr>
          </a:p>
          <a:p>
            <a:pPr lvl="0"/>
            <a:endParaRPr lang="en-IN" sz="140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E0DE180D-880B-1DDD-CBBB-5F1A4D85A91F}"/>
              </a:ext>
            </a:extLst>
          </p:cNvPr>
          <p:cNvSpPr txBox="1"/>
          <p:nvPr/>
        </p:nvSpPr>
        <p:spPr>
          <a:xfrm>
            <a:off x="6007510" y="1030227"/>
            <a:ext cx="5982383" cy="37548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In terms of public buildings, churches, community hall no change in demand </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Single housing – follows the broad yearly trend of high increase30%,15% and then slow followed by a negative trend in 2016 </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Similar trends in zero- lot line which saw a much higher -92% rise in demand in 2014 followed by 11% </a:t>
            </a:r>
            <a:r>
              <a:rPr lang="en-IN" sz="1400" dirty="0" err="1">
                <a:ln w="0"/>
                <a:solidFill>
                  <a:schemeClr val="tx1"/>
                </a:solidFill>
                <a:effectLst>
                  <a:outerShdw blurRad="38100" dist="19050" dir="2700000" algn="tl" rotWithShape="0">
                    <a:schemeClr val="dk1">
                      <a:alpha val="40000"/>
                    </a:schemeClr>
                  </a:outerShdw>
                </a:effectLst>
              </a:rPr>
              <a:t>inc</a:t>
            </a:r>
            <a:r>
              <a:rPr lang="en-IN" sz="1400" dirty="0">
                <a:ln w="0"/>
                <a:solidFill>
                  <a:schemeClr val="tx1"/>
                </a:solidFill>
                <a:effectLst>
                  <a:outerShdw blurRad="38100" dist="19050" dir="2700000" algn="tl" rotWithShape="0">
                    <a:schemeClr val="dk1">
                      <a:alpha val="40000"/>
                    </a:schemeClr>
                  </a:outerShdw>
                </a:effectLst>
              </a:rPr>
              <a:t> and 6% dec</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In duplexes a negative trend after a sudden increase however we see a positive change in demand during the 2016 period which is 35.7 probably due to a rise in prices of single story or saturation and also the incoming workforce which needed more affordable </a:t>
            </a:r>
            <a:r>
              <a:rPr lang="en-IN" sz="1400" dirty="0" err="1">
                <a:ln w="0"/>
                <a:solidFill>
                  <a:schemeClr val="tx1"/>
                </a:solidFill>
                <a:effectLst>
                  <a:outerShdw blurRad="38100" dist="19050" dir="2700000" algn="tl" rotWithShape="0">
                    <a:schemeClr val="dk1">
                      <a:alpha val="40000"/>
                    </a:schemeClr>
                  </a:outerShdw>
                </a:effectLst>
              </a:rPr>
              <a:t>hosuing</a:t>
            </a:r>
            <a:r>
              <a:rPr lang="en-IN" sz="1400" dirty="0">
                <a:ln w="0"/>
                <a:solidFill>
                  <a:schemeClr val="tx1"/>
                </a:solidFill>
                <a:effectLst>
                  <a:outerShdw blurRad="38100" dist="19050" dir="2700000" algn="tl" rotWithShape="0">
                    <a:schemeClr val="dk1">
                      <a:alpha val="40000"/>
                    </a:schemeClr>
                  </a:outerShdw>
                </a:effectLst>
              </a:rPr>
              <a:t>.  (4)</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Similar trend in triplex where 100% </a:t>
            </a:r>
            <a:r>
              <a:rPr lang="en-IN" sz="1400" dirty="0" err="1">
                <a:ln w="0"/>
                <a:solidFill>
                  <a:schemeClr val="tx1"/>
                </a:solidFill>
                <a:effectLst>
                  <a:outerShdw blurRad="38100" dist="19050" dir="2700000" algn="tl" rotWithShape="0">
                    <a:schemeClr val="dk1">
                      <a:alpha val="40000"/>
                    </a:schemeClr>
                  </a:outerShdw>
                </a:effectLst>
              </a:rPr>
              <a:t>inc</a:t>
            </a:r>
            <a:r>
              <a:rPr lang="en-IN" sz="1400" dirty="0">
                <a:ln w="0"/>
                <a:solidFill>
                  <a:schemeClr val="tx1"/>
                </a:solidFill>
                <a:effectLst>
                  <a:outerShdw blurRad="38100" dist="19050" dir="2700000" algn="tl" rotWithShape="0">
                    <a:schemeClr val="dk1">
                      <a:alpha val="40000"/>
                    </a:schemeClr>
                  </a:outerShdw>
                </a:effectLst>
              </a:rPr>
              <a:t> in demand can be seen for 2016.</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So probably it must be noted what factors lead to rise in such demand and thus supply strategies must be made for these segments to keep profits intact </a:t>
            </a:r>
          </a:p>
          <a:p>
            <a:pPr marL="285750" indent="-285750">
              <a:buFont typeface="Arial" panose="020B0604020202020204" pitchFamily="34" charset="0"/>
              <a:buChar char="•"/>
            </a:pPr>
            <a:endParaRPr lang="en-IN" sz="140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A6108662-93AE-A887-0F3E-0116C12267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4913700"/>
            <a:ext cx="5509340" cy="1725225"/>
          </a:xfrm>
          <a:prstGeom prst="rect">
            <a:avLst/>
          </a:prstGeom>
        </p:spPr>
      </p:pic>
    </p:spTree>
    <p:extLst>
      <p:ext uri="{BB962C8B-B14F-4D97-AF65-F5344CB8AC3E}">
        <p14:creationId xmlns:p14="http://schemas.microsoft.com/office/powerpoint/2010/main" val="19787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4159364871"/>
              </p:ext>
            </p:extLst>
          </p:nvPr>
        </p:nvGraphicFramePr>
        <p:xfrm>
          <a:off x="225049" y="0"/>
          <a:ext cx="7522769" cy="76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2D0AF46-DCC7-BC72-0CBA-1AED9A7ACB11}"/>
              </a:ext>
            </a:extLst>
          </p:cNvPr>
          <p:cNvSpPr txBox="1"/>
          <p:nvPr/>
        </p:nvSpPr>
        <p:spPr>
          <a:xfrm>
            <a:off x="225049" y="837417"/>
            <a:ext cx="6174658" cy="634019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 OVERALL TREND - very small &gt; small &gt; medium</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Very small </a:t>
            </a:r>
            <a:r>
              <a:rPr lang="en-IN" sz="1400" dirty="0">
                <a:ln w="0"/>
                <a:solidFill>
                  <a:schemeClr val="tx1"/>
                </a:solidFill>
                <a:effectLst>
                  <a:outerShdw blurRad="38100" dist="19050" dir="2700000" algn="tl" rotWithShape="0">
                    <a:schemeClr val="dk1">
                      <a:alpha val="40000"/>
                    </a:schemeClr>
                  </a:outerShdw>
                </a:effectLst>
              </a:rPr>
              <a:t>category is most popular in madison &gt; old hickory and Nashville  </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Thus following the overall trend </a:t>
            </a:r>
          </a:p>
          <a:p>
            <a:pPr marL="742950" lvl="1" indent="-285750">
              <a:buFont typeface="Arial" panose="020B0604020202020204" pitchFamily="34" charset="0"/>
              <a:buChar char="•"/>
            </a:pPr>
            <a:r>
              <a:rPr lang="en-IN" sz="1400" dirty="0" err="1">
                <a:ln w="0"/>
                <a:solidFill>
                  <a:schemeClr val="tx1"/>
                </a:solidFill>
                <a:effectLst>
                  <a:outerShdw blurRad="38100" dist="19050" dir="2700000" algn="tl" rotWithShape="0">
                    <a:schemeClr val="dk1">
                      <a:alpha val="40000"/>
                    </a:schemeClr>
                  </a:outerShdw>
                </a:effectLst>
              </a:rPr>
              <a:t>Prefered</a:t>
            </a:r>
            <a:r>
              <a:rPr lang="en-IN" sz="1400" dirty="0">
                <a:ln w="0"/>
                <a:solidFill>
                  <a:schemeClr val="tx1"/>
                </a:solidFill>
                <a:effectLst>
                  <a:outerShdw blurRad="38100" dist="19050" dir="2700000" algn="tl" rotWithShape="0">
                    <a:schemeClr val="dk1">
                      <a:alpha val="40000"/>
                    </a:schemeClr>
                  </a:outerShdw>
                </a:effectLst>
              </a:rPr>
              <a:t> by single family&gt; duplex &gt;zero lot line </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Also most common public buildings are here </a:t>
            </a:r>
          </a:p>
          <a:p>
            <a:pPr marL="285750"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In small land madison followed by  Goodlettsville thus surpassing old </a:t>
            </a:r>
            <a:r>
              <a:rPr lang="en-IN" sz="1400" dirty="0" err="1">
                <a:ln w="0"/>
                <a:solidFill>
                  <a:schemeClr val="tx1"/>
                </a:solidFill>
                <a:effectLst>
                  <a:outerShdw blurRad="38100" dist="19050" dir="2700000" algn="tl" rotWithShape="0">
                    <a:schemeClr val="dk1">
                      <a:alpha val="40000"/>
                    </a:schemeClr>
                  </a:outerShdw>
                </a:effectLst>
              </a:rPr>
              <a:t>Hickroy</a:t>
            </a:r>
            <a:endParaRPr lang="en-IN" sz="1400" dirty="0">
              <a:ln w="0"/>
              <a:solidFill>
                <a:schemeClr val="tx1"/>
              </a:solidFill>
              <a:effectLst>
                <a:outerShdw blurRad="38100" dist="19050" dir="2700000" algn="tl" rotWithShape="0">
                  <a:schemeClr val="dk1">
                    <a:alpha val="40000"/>
                  </a:schemeClr>
                </a:outerShdw>
              </a:effectLst>
            </a:endParaRP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Single family &gt; duplex&gt; vacant res land </a:t>
            </a:r>
          </a:p>
          <a:p>
            <a:pPr marL="742950" lvl="1" indent="-285750">
              <a:buFont typeface="Arial" panose="020B0604020202020204" pitchFamily="34" charset="0"/>
              <a:buChar char="•"/>
            </a:pPr>
            <a:r>
              <a:rPr lang="en-IN" sz="1400" dirty="0">
                <a:ln w="0"/>
                <a:solidFill>
                  <a:schemeClr val="tx1"/>
                </a:solidFill>
                <a:effectLst>
                  <a:outerShdw blurRad="38100" dist="19050" dir="2700000" algn="tl" rotWithShape="0">
                    <a:schemeClr val="dk1">
                      <a:alpha val="40000"/>
                    </a:schemeClr>
                  </a:outerShdw>
                </a:effectLst>
              </a:rPr>
              <a:t>These residential lands can be used for construction</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Madison’s very </a:t>
            </a:r>
            <a:r>
              <a:rPr lang="en-US" sz="1400" dirty="0" err="1">
                <a:ln w="0"/>
                <a:solidFill>
                  <a:schemeClr val="tx1"/>
                </a:solidFill>
                <a:effectLst>
                  <a:outerShdw blurRad="38100" dist="19050" dir="2700000" algn="tl" rotWithShape="0">
                    <a:schemeClr val="dk1">
                      <a:alpha val="40000"/>
                    </a:schemeClr>
                  </a:outerShdw>
                </a:effectLst>
              </a:rPr>
              <a:t>small_lands</a:t>
            </a:r>
            <a:r>
              <a:rPr lang="en-US" sz="1400" dirty="0">
                <a:ln w="0"/>
                <a:solidFill>
                  <a:schemeClr val="tx1"/>
                </a:solidFill>
                <a:effectLst>
                  <a:outerShdw blurRad="38100" dist="19050" dir="2700000" algn="tl" rotWithShape="0">
                    <a:schemeClr val="dk1">
                      <a:alpha val="40000"/>
                    </a:schemeClr>
                  </a:outerShdw>
                </a:effectLst>
              </a:rPr>
              <a:t> are mostly available which implies prices are reasonable for single families -- foll by this for vary small cat old hickory &gt; Nashville and &gt; Goodlettsville are most preferred</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Similar trends in medium</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Large and very large are in Whites Creek and old Hickory region </a:t>
            </a:r>
          </a:p>
          <a:p>
            <a:endParaRPr lang="en-US" sz="1400" dirty="0">
              <a:ln w="0"/>
              <a:solidFill>
                <a:schemeClr val="tx1"/>
              </a:solidFill>
              <a:effectLst>
                <a:outerShdw blurRad="38100" dist="19050" dir="2700000" algn="tl" rotWithShape="0">
                  <a:schemeClr val="dk1">
                    <a:alpha val="40000"/>
                  </a:schemeClr>
                </a:outerShdw>
              </a:effectLst>
            </a:endParaRPr>
          </a:p>
          <a:p>
            <a:r>
              <a:rPr lang="en-US" sz="1400" dirty="0">
                <a:ln w="0"/>
                <a:solidFill>
                  <a:schemeClr val="tx1"/>
                </a:solidFill>
                <a:effectLst>
                  <a:outerShdw blurRad="38100" dist="19050" dir="2700000" algn="tl" rotWithShape="0">
                    <a:schemeClr val="dk1">
                      <a:alpha val="40000"/>
                    </a:schemeClr>
                  </a:outerShdw>
                </a:effectLst>
              </a:rPr>
              <a:t>The change in demand –</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We see that the very small and small category areas follow the overall trend in demand where a sudden increase followed by a stable </a:t>
            </a:r>
            <a:r>
              <a:rPr lang="en-US" sz="1400" dirty="0" err="1">
                <a:ln w="0"/>
                <a:solidFill>
                  <a:schemeClr val="tx1"/>
                </a:solidFill>
                <a:effectLst>
                  <a:outerShdw blurRad="38100" dist="19050" dir="2700000" algn="tl" rotWithShape="0">
                    <a:schemeClr val="dk1">
                      <a:alpha val="40000"/>
                    </a:schemeClr>
                  </a:outerShdw>
                </a:effectLst>
              </a:rPr>
              <a:t>inc</a:t>
            </a:r>
            <a:r>
              <a:rPr lang="en-US" sz="1400" dirty="0">
                <a:ln w="0"/>
                <a:solidFill>
                  <a:schemeClr val="tx1"/>
                </a:solidFill>
                <a:effectLst>
                  <a:outerShdw blurRad="38100" dist="19050" dir="2700000" algn="tl" rotWithShape="0">
                    <a:schemeClr val="dk1">
                      <a:alpha val="40000"/>
                    </a:schemeClr>
                  </a:outerShdw>
                </a:effectLst>
              </a:rPr>
              <a:t> in 2014 and a negative demand in 2016 </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However for medium-range homes  the trend is 35 % followed by a dec of 45% and then a considerable </a:t>
            </a:r>
            <a:r>
              <a:rPr lang="en-US" sz="1400" dirty="0" err="1">
                <a:ln w="0"/>
                <a:solidFill>
                  <a:schemeClr val="tx1"/>
                </a:solidFill>
                <a:effectLst>
                  <a:outerShdw blurRad="38100" dist="19050" dir="2700000" algn="tl" rotWithShape="0">
                    <a:schemeClr val="dk1">
                      <a:alpha val="40000"/>
                    </a:schemeClr>
                  </a:outerShdw>
                </a:effectLst>
              </a:rPr>
              <a:t>inc</a:t>
            </a:r>
            <a:r>
              <a:rPr lang="en-US" sz="1400" dirty="0">
                <a:ln w="0"/>
                <a:solidFill>
                  <a:schemeClr val="tx1"/>
                </a:solidFill>
                <a:effectLst>
                  <a:outerShdw blurRad="38100" dist="19050" dir="2700000" algn="tl" rotWithShape="0">
                    <a:schemeClr val="dk1">
                      <a:alpha val="40000"/>
                    </a:schemeClr>
                  </a:outerShdw>
                </a:effectLst>
              </a:rPr>
              <a:t> of 116% </a:t>
            </a:r>
          </a:p>
          <a:p>
            <a:pPr marL="742950" lvl="1"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Might be due to saturation in the very small and small category or due to reduction of prices considering previous years decline </a:t>
            </a:r>
          </a:p>
          <a:p>
            <a:pPr marL="742950" lvl="1"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However both are problematic as first  case is spill over effect which might stop is supply increases in those category </a:t>
            </a:r>
          </a:p>
          <a:p>
            <a:pPr marL="742950" lvl="1"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rPr>
              <a:t>Second case means the property value and profit is being compromised </a:t>
            </a:r>
          </a:p>
          <a:p>
            <a:endParaRPr lang="en-IN" sz="140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09B9203C-7DCC-2D5B-F87D-4FBF14DD53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6050" y="837417"/>
            <a:ext cx="5581650" cy="4000899"/>
          </a:xfrm>
          <a:prstGeom prst="rect">
            <a:avLst/>
          </a:prstGeom>
        </p:spPr>
      </p:pic>
    </p:spTree>
    <p:extLst>
      <p:ext uri="{BB962C8B-B14F-4D97-AF65-F5344CB8AC3E}">
        <p14:creationId xmlns:p14="http://schemas.microsoft.com/office/powerpoint/2010/main" val="55073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4076613811"/>
              </p:ext>
            </p:extLst>
          </p:nvPr>
        </p:nvGraphicFramePr>
        <p:xfrm>
          <a:off x="225049" y="131656"/>
          <a:ext cx="7522769" cy="76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6FD6CB9-998E-8337-34C3-FAE3AC8BB9EA}"/>
              </a:ext>
            </a:extLst>
          </p:cNvPr>
          <p:cNvSpPr txBox="1"/>
          <p:nvPr/>
        </p:nvSpPr>
        <p:spPr>
          <a:xfrm>
            <a:off x="154091" y="1672098"/>
            <a:ext cx="6292031" cy="36933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IN" dirty="0"/>
              <a:t>In madison which is the most popular city we see the average price fell by 3.9% in 2014 followed by a 2.6% rise in 2015 and -3.7% dec in 2016</a:t>
            </a:r>
          </a:p>
          <a:p>
            <a:pPr marL="285750" indent="-285750">
              <a:buFont typeface="Arial" panose="020B0604020202020204" pitchFamily="34" charset="0"/>
              <a:buChar char="•"/>
            </a:pPr>
            <a:r>
              <a:rPr lang="en-IN" dirty="0"/>
              <a:t>Average land value in old Hickory fell by 31% in 2014 with a 24% </a:t>
            </a:r>
            <a:r>
              <a:rPr lang="en-IN" dirty="0" err="1"/>
              <a:t>inc</a:t>
            </a:r>
            <a:r>
              <a:rPr lang="en-IN" dirty="0"/>
              <a:t> in 2015 and again a 5% decrease in 2016</a:t>
            </a:r>
          </a:p>
          <a:p>
            <a:pPr marL="285750" indent="-285750">
              <a:buFont typeface="Arial" panose="020B0604020202020204" pitchFamily="34" charset="0"/>
              <a:buChar char="•"/>
            </a:pPr>
            <a:r>
              <a:rPr lang="en-IN" dirty="0"/>
              <a:t>Similar trend in Nashville but the amount was less </a:t>
            </a:r>
          </a:p>
          <a:p>
            <a:pPr marL="285750" indent="-285750">
              <a:buFont typeface="Arial" panose="020B0604020202020204" pitchFamily="34" charset="0"/>
              <a:buChar char="•"/>
            </a:pPr>
            <a:r>
              <a:rPr lang="en-IN" dirty="0"/>
              <a:t>In less popular regions of </a:t>
            </a:r>
            <a:r>
              <a:rPr lang="en-IN" dirty="0" err="1"/>
              <a:t>Joleton</a:t>
            </a:r>
            <a:r>
              <a:rPr lang="en-IN" dirty="0"/>
              <a:t> there has been no change in prices </a:t>
            </a:r>
          </a:p>
          <a:p>
            <a:pPr marL="742950" lvl="1" indent="-285750">
              <a:buFont typeface="Arial" panose="020B0604020202020204" pitchFamily="34" charset="0"/>
              <a:buChar char="•"/>
            </a:pPr>
            <a:r>
              <a:rPr lang="en-IN" dirty="0"/>
              <a:t>Whites Creek has seen a drastic 126% </a:t>
            </a:r>
            <a:r>
              <a:rPr lang="en-IN" dirty="0" err="1"/>
              <a:t>inc</a:t>
            </a:r>
            <a:r>
              <a:rPr lang="en-IN" dirty="0"/>
              <a:t> in 2014 followed by 51% dec and 191% </a:t>
            </a:r>
            <a:r>
              <a:rPr lang="en-IN" dirty="0" err="1"/>
              <a:t>inc</a:t>
            </a:r>
            <a:endParaRPr lang="en-IN" dirty="0"/>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D17D21DC-5730-D69B-B759-D66B76DB16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3167" y="1543050"/>
            <a:ext cx="5591788" cy="4667250"/>
          </a:xfrm>
          <a:prstGeom prst="rect">
            <a:avLst/>
          </a:prstGeom>
        </p:spPr>
      </p:pic>
    </p:spTree>
    <p:extLst>
      <p:ext uri="{BB962C8B-B14F-4D97-AF65-F5344CB8AC3E}">
        <p14:creationId xmlns:p14="http://schemas.microsoft.com/office/powerpoint/2010/main" val="2663923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430C6-EBC2-D2AB-08CE-E7B09D7640D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BAFFBBC-10D7-3671-412F-270D8B88D62B}"/>
              </a:ext>
            </a:extLst>
          </p:cNvPr>
          <p:cNvSpPr>
            <a:spLocks noGrp="1"/>
          </p:cNvSpPr>
          <p:nvPr>
            <p:ph type="title"/>
          </p:nvPr>
        </p:nvSpPr>
        <p:spPr>
          <a:xfrm>
            <a:off x="468124" y="113071"/>
            <a:ext cx="8596668" cy="823998"/>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IN" dirty="0"/>
              <a:t>RECOMMENDATIONS </a:t>
            </a:r>
            <a:br>
              <a:rPr lang="en-IN" dirty="0"/>
            </a:br>
            <a:endParaRPr lang="en-IN" dirty="0"/>
          </a:p>
        </p:txBody>
      </p:sp>
      <p:sp>
        <p:nvSpPr>
          <p:cNvPr id="8" name="Rectangle 7">
            <a:extLst>
              <a:ext uri="{FF2B5EF4-FFF2-40B4-BE49-F238E27FC236}">
                <a16:creationId xmlns:a16="http://schemas.microsoft.com/office/drawing/2014/main" id="{3BB64A99-4639-DD05-4C7D-F679A431C624}"/>
              </a:ext>
            </a:extLst>
          </p:cNvPr>
          <p:cNvSpPr/>
          <p:nvPr/>
        </p:nvSpPr>
        <p:spPr>
          <a:xfrm>
            <a:off x="126728" y="1002890"/>
            <a:ext cx="11927620" cy="5742039"/>
          </a:xfrm>
          <a:prstGeom prst="rect">
            <a:avLst/>
          </a:prstGeom>
          <a:solidFill>
            <a:schemeClr val="bg1">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75BDDC7-EEA7-47AC-A2B9-C43F6BED3183}"/>
              </a:ext>
            </a:extLst>
          </p:cNvPr>
          <p:cNvSpPr txBox="1"/>
          <p:nvPr/>
        </p:nvSpPr>
        <p:spPr>
          <a:xfrm>
            <a:off x="245806" y="1091380"/>
            <a:ext cx="11700388" cy="48013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OBSERVING THE TREND 	-</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There has been a shift in demand to the </a:t>
            </a:r>
            <a:r>
              <a:rPr lang="en-US" dirty="0" err="1">
                <a:ln w="0"/>
                <a:solidFill>
                  <a:schemeClr val="tx1"/>
                </a:solidFill>
                <a:effectLst>
                  <a:outerShdw blurRad="38100" dist="19050" dir="2700000" algn="tl" rotWithShape="0">
                    <a:schemeClr val="dk1">
                      <a:alpha val="40000"/>
                    </a:schemeClr>
                  </a:outerShdw>
                </a:effectLst>
              </a:rPr>
              <a:t>Joleton</a:t>
            </a:r>
            <a:r>
              <a:rPr lang="en-US" dirty="0">
                <a:ln w="0"/>
                <a:solidFill>
                  <a:schemeClr val="tx1"/>
                </a:solidFill>
                <a:effectLst>
                  <a:outerShdw blurRad="38100" dist="19050" dir="2700000" algn="tl" rotWithShape="0">
                    <a:schemeClr val="dk1">
                      <a:alpha val="40000"/>
                    </a:schemeClr>
                  </a:outerShdw>
                </a:effectLst>
              </a:rPr>
              <a:t> and </a:t>
            </a:r>
            <a:r>
              <a:rPr lang="en-US" dirty="0" err="1">
                <a:ln w="0"/>
                <a:solidFill>
                  <a:schemeClr val="tx1"/>
                </a:solidFill>
                <a:effectLst>
                  <a:outerShdw blurRad="38100" dist="19050" dir="2700000" algn="tl" rotWithShape="0">
                    <a:schemeClr val="dk1">
                      <a:alpha val="40000"/>
                    </a:schemeClr>
                  </a:outerShdw>
                </a:effectLst>
              </a:rPr>
              <a:t>Whitescreek</a:t>
            </a:r>
            <a:r>
              <a:rPr lang="en-US" dirty="0">
                <a:ln w="0"/>
                <a:solidFill>
                  <a:schemeClr val="tx1"/>
                </a:solidFill>
                <a:effectLst>
                  <a:outerShdw blurRad="38100" dist="19050" dir="2700000" algn="tl" rotWithShape="0">
                    <a:schemeClr val="dk1">
                      <a:alpha val="40000"/>
                    </a:schemeClr>
                  </a:outerShdw>
                </a:effectLst>
              </a:rPr>
              <a:t> and the unmentioned city section which must be banked upon </a:t>
            </a:r>
          </a:p>
          <a:p>
            <a:pPr marL="1200150" lvl="2"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However the over-construction must be avoided which may have led to saturation in the Madison region</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There is also a shift in demand for the duplex and triplex which can be a focus for stakeholders as it also promises more income with more residents – along with the scope of offices clubs and other public buildings</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The triplex and quadplex are preferred in the medium category and we also see a rise in medium-area homes which may propel profits </a:t>
            </a:r>
          </a:p>
          <a:p>
            <a:pPr marL="285750"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From the socio-political perspective </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The boom-bust cycle must be kept in sight while taking projects and accordingly balanced and sustainable developments must be undertaken </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From the perspective of innovative housing mobile homes and split homes which are smaller in size and in present time must be in demand due to the change in </a:t>
            </a:r>
            <a:r>
              <a:rPr lang="en-US" dirty="0" err="1">
                <a:ln w="0"/>
                <a:solidFill>
                  <a:schemeClr val="tx1"/>
                </a:solidFill>
                <a:effectLst>
                  <a:outerShdw blurRad="38100" dist="19050" dir="2700000" algn="tl" rotWithShape="0">
                    <a:schemeClr val="dk1">
                      <a:alpha val="40000"/>
                    </a:schemeClr>
                  </a:outerShdw>
                </a:effectLst>
              </a:rPr>
              <a:t>inhybrid</a:t>
            </a:r>
            <a:r>
              <a:rPr lang="en-US" dirty="0">
                <a:ln w="0"/>
                <a:solidFill>
                  <a:schemeClr val="tx1"/>
                </a:solidFill>
                <a:effectLst>
                  <a:outerShdw blurRad="38100" dist="19050" dir="2700000" algn="tl" rotWithShape="0">
                    <a:schemeClr val="dk1">
                      <a:alpha val="40000"/>
                    </a:schemeClr>
                  </a:outerShdw>
                </a:effectLst>
              </a:rPr>
              <a:t> and remote work can be rethought </a:t>
            </a:r>
          </a:p>
          <a:p>
            <a:pPr marL="742950" lvl="1" indent="-28575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rPr>
              <a:t>This will be beneficial as if the restraint in rental regulations on houses like air </a:t>
            </a:r>
            <a:r>
              <a:rPr lang="en-US" dirty="0" err="1">
                <a:ln w="0"/>
                <a:solidFill>
                  <a:schemeClr val="tx1"/>
                </a:solidFill>
                <a:effectLst>
                  <a:outerShdw blurRad="38100" dist="19050" dir="2700000" algn="tl" rotWithShape="0">
                    <a:schemeClr val="dk1">
                      <a:alpha val="40000"/>
                    </a:schemeClr>
                  </a:outerShdw>
                </a:effectLst>
              </a:rPr>
              <a:t>bnb</a:t>
            </a:r>
            <a:r>
              <a:rPr lang="en-US" dirty="0">
                <a:ln w="0"/>
                <a:solidFill>
                  <a:schemeClr val="tx1"/>
                </a:solidFill>
                <a:effectLst>
                  <a:outerShdw blurRad="38100" dist="19050" dir="2700000" algn="tl" rotWithShape="0">
                    <a:schemeClr val="dk1">
                      <a:alpha val="40000"/>
                    </a:schemeClr>
                  </a:outerShdw>
                </a:effectLst>
              </a:rPr>
              <a:t> might have led to less growth such cultural change might be banked upon by the business owners </a:t>
            </a: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9036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B54B0-45B8-9229-44E8-8EE0189E1EC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8111613" cy="6858000"/>
          </a:xfrm>
          <a:prstGeom prst="rect">
            <a:avLst/>
          </a:prstGeom>
          <a:effectLst>
            <a:glow rad="127000">
              <a:schemeClr val="accent1">
                <a:alpha val="1000"/>
              </a:schemeClr>
            </a:glow>
          </a:effectLst>
        </p:spPr>
      </p:pic>
      <p:pic>
        <p:nvPicPr>
          <p:cNvPr id="7" name="Picture 6">
            <a:extLst>
              <a:ext uri="{FF2B5EF4-FFF2-40B4-BE49-F238E27FC236}">
                <a16:creationId xmlns:a16="http://schemas.microsoft.com/office/drawing/2014/main" id="{DE9DDAFE-6DE1-8BEC-1606-DB916EE1B930}"/>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111612" y="0"/>
            <a:ext cx="4037781" cy="3283974"/>
          </a:xfrm>
          <a:prstGeom prst="rect">
            <a:avLst/>
          </a:prstGeom>
        </p:spPr>
      </p:pic>
      <p:pic>
        <p:nvPicPr>
          <p:cNvPr id="11" name="Picture 10">
            <a:extLst>
              <a:ext uri="{FF2B5EF4-FFF2-40B4-BE49-F238E27FC236}">
                <a16:creationId xmlns:a16="http://schemas.microsoft.com/office/drawing/2014/main" id="{8B3301AA-6629-3F8D-8030-416AEB38C6C4}"/>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7895303" y="3283974"/>
            <a:ext cx="4299974" cy="3574026"/>
          </a:xfrm>
          <a:prstGeom prst="rect">
            <a:avLst/>
          </a:prstGeom>
        </p:spPr>
      </p:pic>
      <p:sp>
        <p:nvSpPr>
          <p:cNvPr id="3" name="Freeform: Shape 2">
            <a:extLst>
              <a:ext uri="{FF2B5EF4-FFF2-40B4-BE49-F238E27FC236}">
                <a16:creationId xmlns:a16="http://schemas.microsoft.com/office/drawing/2014/main" id="{5F177395-2FDC-9660-9825-3D2DB9B34A23}"/>
              </a:ext>
            </a:extLst>
          </p:cNvPr>
          <p:cNvSpPr/>
          <p:nvPr/>
        </p:nvSpPr>
        <p:spPr>
          <a:xfrm>
            <a:off x="1933677" y="586452"/>
            <a:ext cx="8111613" cy="925596"/>
          </a:xfrm>
          <a:custGeom>
            <a:avLst/>
            <a:gdLst>
              <a:gd name="connsiteX0" fmla="*/ 0 w 7766936"/>
              <a:gd name="connsiteY0" fmla="*/ 245705 h 1474200"/>
              <a:gd name="connsiteX1" fmla="*/ 245705 w 7766936"/>
              <a:gd name="connsiteY1" fmla="*/ 0 h 1474200"/>
              <a:gd name="connsiteX2" fmla="*/ 7521231 w 7766936"/>
              <a:gd name="connsiteY2" fmla="*/ 0 h 1474200"/>
              <a:gd name="connsiteX3" fmla="*/ 7766936 w 7766936"/>
              <a:gd name="connsiteY3" fmla="*/ 245705 h 1474200"/>
              <a:gd name="connsiteX4" fmla="*/ 7766936 w 7766936"/>
              <a:gd name="connsiteY4" fmla="*/ 1228495 h 1474200"/>
              <a:gd name="connsiteX5" fmla="*/ 7521231 w 7766936"/>
              <a:gd name="connsiteY5" fmla="*/ 1474200 h 1474200"/>
              <a:gd name="connsiteX6" fmla="*/ 245705 w 7766936"/>
              <a:gd name="connsiteY6" fmla="*/ 1474200 h 1474200"/>
              <a:gd name="connsiteX7" fmla="*/ 0 w 7766936"/>
              <a:gd name="connsiteY7" fmla="*/ 1228495 h 1474200"/>
              <a:gd name="connsiteX8" fmla="*/ 0 w 7766936"/>
              <a:gd name="connsiteY8" fmla="*/ 245705 h 14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6936" h="1474200">
                <a:moveTo>
                  <a:pt x="0" y="245705"/>
                </a:moveTo>
                <a:cubicBezTo>
                  <a:pt x="0" y="110006"/>
                  <a:pt x="110006" y="0"/>
                  <a:pt x="245705" y="0"/>
                </a:cubicBezTo>
                <a:lnTo>
                  <a:pt x="7521231" y="0"/>
                </a:lnTo>
                <a:cubicBezTo>
                  <a:pt x="7656930" y="0"/>
                  <a:pt x="7766936" y="110006"/>
                  <a:pt x="7766936" y="245705"/>
                </a:cubicBezTo>
                <a:lnTo>
                  <a:pt x="7766936" y="1228495"/>
                </a:lnTo>
                <a:cubicBezTo>
                  <a:pt x="7766936" y="1364194"/>
                  <a:pt x="7656930" y="1474200"/>
                  <a:pt x="7521231" y="1474200"/>
                </a:cubicBezTo>
                <a:lnTo>
                  <a:pt x="245705" y="1474200"/>
                </a:lnTo>
                <a:cubicBezTo>
                  <a:pt x="110006" y="1474200"/>
                  <a:pt x="0" y="1364194"/>
                  <a:pt x="0" y="1228495"/>
                </a:cubicBezTo>
                <a:lnTo>
                  <a:pt x="0" y="245705"/>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11995" tIns="311995" rIns="311995" bIns="311995" numCol="1" spcCol="1270" anchor="ctr" anchorCtr="0">
            <a:noAutofit/>
          </a:bodyPr>
          <a:lstStyle/>
          <a:p>
            <a:pPr marL="0" lvl="0" indent="0" algn="l" defTabSz="2800350">
              <a:lnSpc>
                <a:spcPct val="90000"/>
              </a:lnSpc>
              <a:spcBef>
                <a:spcPct val="0"/>
              </a:spcBef>
              <a:spcAft>
                <a:spcPct val="35000"/>
              </a:spcAft>
              <a:buNone/>
            </a:pPr>
            <a:r>
              <a:rPr lang="en-IN" sz="6000" kern="1200" dirty="0"/>
              <a:t>AIMS AND OBJECTIVES</a:t>
            </a:r>
          </a:p>
        </p:txBody>
      </p:sp>
      <p:grpSp>
        <p:nvGrpSpPr>
          <p:cNvPr id="14" name="Group 13">
            <a:extLst>
              <a:ext uri="{FF2B5EF4-FFF2-40B4-BE49-F238E27FC236}">
                <a16:creationId xmlns:a16="http://schemas.microsoft.com/office/drawing/2014/main" id="{4BB140D9-E324-DD2E-3A4C-48E55F45F427}"/>
              </a:ext>
            </a:extLst>
          </p:cNvPr>
          <p:cNvGrpSpPr/>
          <p:nvPr/>
        </p:nvGrpSpPr>
        <p:grpSpPr>
          <a:xfrm>
            <a:off x="2309477" y="2098501"/>
            <a:ext cx="7095067" cy="2775301"/>
            <a:chOff x="651933" y="1220218"/>
            <a:chExt cx="7095067" cy="2775301"/>
          </a:xfrm>
        </p:grpSpPr>
        <p:sp>
          <p:nvSpPr>
            <p:cNvPr id="15" name="Freeform: Shape 14">
              <a:extLst>
                <a:ext uri="{FF2B5EF4-FFF2-40B4-BE49-F238E27FC236}">
                  <a16:creationId xmlns:a16="http://schemas.microsoft.com/office/drawing/2014/main" id="{577D4DFB-DFD4-59C0-7EEB-EC6851953AC2}"/>
                </a:ext>
              </a:extLst>
            </p:cNvPr>
            <p:cNvSpPr/>
            <p:nvPr/>
          </p:nvSpPr>
          <p:spPr>
            <a:xfrm>
              <a:off x="651933" y="1220218"/>
              <a:ext cx="743145" cy="1061636"/>
            </a:xfrm>
            <a:custGeom>
              <a:avLst/>
              <a:gdLst>
                <a:gd name="connsiteX0" fmla="*/ 0 w 1061635"/>
                <a:gd name="connsiteY0" fmla="*/ 0 h 743145"/>
                <a:gd name="connsiteX1" fmla="*/ 690063 w 1061635"/>
                <a:gd name="connsiteY1" fmla="*/ 0 h 743145"/>
                <a:gd name="connsiteX2" fmla="*/ 1061635 w 1061635"/>
                <a:gd name="connsiteY2" fmla="*/ 371573 h 743145"/>
                <a:gd name="connsiteX3" fmla="*/ 690063 w 1061635"/>
                <a:gd name="connsiteY3" fmla="*/ 743145 h 743145"/>
                <a:gd name="connsiteX4" fmla="*/ 0 w 1061635"/>
                <a:gd name="connsiteY4" fmla="*/ 743145 h 743145"/>
                <a:gd name="connsiteX5" fmla="*/ 371573 w 1061635"/>
                <a:gd name="connsiteY5" fmla="*/ 371573 h 743145"/>
                <a:gd name="connsiteX6" fmla="*/ 0 w 1061635"/>
                <a:gd name="connsiteY6" fmla="*/ 0 h 74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743145">
                  <a:moveTo>
                    <a:pt x="1061634" y="0"/>
                  </a:moveTo>
                  <a:lnTo>
                    <a:pt x="1061634" y="483044"/>
                  </a:lnTo>
                  <a:lnTo>
                    <a:pt x="530817" y="743145"/>
                  </a:lnTo>
                  <a:lnTo>
                    <a:pt x="1" y="483044"/>
                  </a:lnTo>
                  <a:lnTo>
                    <a:pt x="1" y="0"/>
                  </a:lnTo>
                  <a:lnTo>
                    <a:pt x="530817" y="260101"/>
                  </a:lnTo>
                  <a:lnTo>
                    <a:pt x="10616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6" tIns="384909" rIns="13334" bIns="384907" numCol="1" spcCol="1270" anchor="ctr" anchorCtr="0">
              <a:noAutofit/>
            </a:bodyPr>
            <a:lstStyle/>
            <a:p>
              <a:pPr marL="0" lvl="0" indent="0" algn="ctr" defTabSz="933450">
                <a:lnSpc>
                  <a:spcPct val="90000"/>
                </a:lnSpc>
                <a:spcBef>
                  <a:spcPct val="0"/>
                </a:spcBef>
                <a:spcAft>
                  <a:spcPct val="35000"/>
                </a:spcAft>
                <a:buNone/>
              </a:pPr>
              <a:r>
                <a:rPr lang="en-IN" sz="2100" kern="1200" dirty="0"/>
                <a:t>1.</a:t>
              </a:r>
            </a:p>
          </p:txBody>
        </p:sp>
        <p:sp>
          <p:nvSpPr>
            <p:cNvPr id="16" name="Freeform: Shape 15">
              <a:extLst>
                <a:ext uri="{FF2B5EF4-FFF2-40B4-BE49-F238E27FC236}">
                  <a16:creationId xmlns:a16="http://schemas.microsoft.com/office/drawing/2014/main" id="{B012203D-8658-9AA5-BADA-2ACE152484C4}"/>
                </a:ext>
              </a:extLst>
            </p:cNvPr>
            <p:cNvSpPr/>
            <p:nvPr/>
          </p:nvSpPr>
          <p:spPr>
            <a:xfrm>
              <a:off x="1395077" y="1220219"/>
              <a:ext cx="6351923" cy="690064"/>
            </a:xfrm>
            <a:custGeom>
              <a:avLst/>
              <a:gdLst>
                <a:gd name="connsiteX0" fmla="*/ 115013 w 690063"/>
                <a:gd name="connsiteY0" fmla="*/ 0 h 6351922"/>
                <a:gd name="connsiteX1" fmla="*/ 575050 w 690063"/>
                <a:gd name="connsiteY1" fmla="*/ 0 h 6351922"/>
                <a:gd name="connsiteX2" fmla="*/ 690063 w 690063"/>
                <a:gd name="connsiteY2" fmla="*/ 115013 h 6351922"/>
                <a:gd name="connsiteX3" fmla="*/ 690063 w 690063"/>
                <a:gd name="connsiteY3" fmla="*/ 6351922 h 6351922"/>
                <a:gd name="connsiteX4" fmla="*/ 690063 w 690063"/>
                <a:gd name="connsiteY4" fmla="*/ 6351922 h 6351922"/>
                <a:gd name="connsiteX5" fmla="*/ 0 w 690063"/>
                <a:gd name="connsiteY5" fmla="*/ 6351922 h 6351922"/>
                <a:gd name="connsiteX6" fmla="*/ 0 w 690063"/>
                <a:gd name="connsiteY6" fmla="*/ 6351922 h 6351922"/>
                <a:gd name="connsiteX7" fmla="*/ 0 w 690063"/>
                <a:gd name="connsiteY7" fmla="*/ 115013 h 6351922"/>
                <a:gd name="connsiteX8" fmla="*/ 115013 w 690063"/>
                <a:gd name="connsiteY8" fmla="*/ 0 h 635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063" h="6351922">
                  <a:moveTo>
                    <a:pt x="690063" y="1058680"/>
                  </a:moveTo>
                  <a:lnTo>
                    <a:pt x="690063" y="5293242"/>
                  </a:lnTo>
                  <a:cubicBezTo>
                    <a:pt x="690063" y="5877933"/>
                    <a:pt x="684469" y="6351917"/>
                    <a:pt x="677568" y="6351917"/>
                  </a:cubicBezTo>
                  <a:lnTo>
                    <a:pt x="0" y="6351917"/>
                  </a:lnTo>
                  <a:lnTo>
                    <a:pt x="0" y="6351917"/>
                  </a:lnTo>
                  <a:lnTo>
                    <a:pt x="0" y="5"/>
                  </a:lnTo>
                  <a:lnTo>
                    <a:pt x="0" y="5"/>
                  </a:lnTo>
                  <a:lnTo>
                    <a:pt x="677568" y="5"/>
                  </a:lnTo>
                  <a:cubicBezTo>
                    <a:pt x="684469" y="5"/>
                    <a:pt x="690063" y="473989"/>
                    <a:pt x="690063" y="105868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6386" rIns="46386" bIns="46387"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a:p>
              <a:pPr marL="228600" lvl="1" indent="-228600" defTabSz="889000">
                <a:lnSpc>
                  <a:spcPct val="90000"/>
                </a:lnSpc>
                <a:spcBef>
                  <a:spcPct val="0"/>
                </a:spcBef>
                <a:spcAft>
                  <a:spcPct val="15000"/>
                </a:spcAft>
                <a:buFontTx/>
                <a:buChar char="•"/>
              </a:pPr>
              <a:r>
                <a:rPr lang="en-IN" sz="2000" dirty="0"/>
                <a:t>To analyse the real estate business of the Nashville region across the years 2013-2016.</a:t>
              </a:r>
            </a:p>
            <a:p>
              <a:pPr marL="228600" lvl="1" indent="-228600" algn="l" defTabSz="889000">
                <a:lnSpc>
                  <a:spcPct val="90000"/>
                </a:lnSpc>
                <a:spcBef>
                  <a:spcPct val="0"/>
                </a:spcBef>
                <a:spcAft>
                  <a:spcPct val="15000"/>
                </a:spcAft>
                <a:buChar char="•"/>
              </a:pPr>
              <a:endParaRPr lang="en-IN" sz="2000" kern="1200" dirty="0"/>
            </a:p>
          </p:txBody>
        </p:sp>
        <p:sp>
          <p:nvSpPr>
            <p:cNvPr id="17" name="Freeform: Shape 16">
              <a:extLst>
                <a:ext uri="{FF2B5EF4-FFF2-40B4-BE49-F238E27FC236}">
                  <a16:creationId xmlns:a16="http://schemas.microsoft.com/office/drawing/2014/main" id="{C2F1C0B3-CD00-CABD-839A-85D5A3965364}"/>
                </a:ext>
              </a:extLst>
            </p:cNvPr>
            <p:cNvSpPr/>
            <p:nvPr/>
          </p:nvSpPr>
          <p:spPr>
            <a:xfrm>
              <a:off x="651933" y="2077051"/>
              <a:ext cx="743145" cy="1061635"/>
            </a:xfrm>
            <a:custGeom>
              <a:avLst/>
              <a:gdLst>
                <a:gd name="connsiteX0" fmla="*/ 0 w 1061635"/>
                <a:gd name="connsiteY0" fmla="*/ 0 h 743145"/>
                <a:gd name="connsiteX1" fmla="*/ 690063 w 1061635"/>
                <a:gd name="connsiteY1" fmla="*/ 0 h 743145"/>
                <a:gd name="connsiteX2" fmla="*/ 1061635 w 1061635"/>
                <a:gd name="connsiteY2" fmla="*/ 371573 h 743145"/>
                <a:gd name="connsiteX3" fmla="*/ 690063 w 1061635"/>
                <a:gd name="connsiteY3" fmla="*/ 743145 h 743145"/>
                <a:gd name="connsiteX4" fmla="*/ 0 w 1061635"/>
                <a:gd name="connsiteY4" fmla="*/ 743145 h 743145"/>
                <a:gd name="connsiteX5" fmla="*/ 371573 w 1061635"/>
                <a:gd name="connsiteY5" fmla="*/ 371573 h 743145"/>
                <a:gd name="connsiteX6" fmla="*/ 0 w 1061635"/>
                <a:gd name="connsiteY6" fmla="*/ 0 h 74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743145">
                  <a:moveTo>
                    <a:pt x="1061634" y="0"/>
                  </a:moveTo>
                  <a:lnTo>
                    <a:pt x="1061634" y="483044"/>
                  </a:lnTo>
                  <a:lnTo>
                    <a:pt x="530817" y="743145"/>
                  </a:lnTo>
                  <a:lnTo>
                    <a:pt x="1" y="483044"/>
                  </a:lnTo>
                  <a:lnTo>
                    <a:pt x="1" y="0"/>
                  </a:lnTo>
                  <a:lnTo>
                    <a:pt x="530817" y="260101"/>
                  </a:lnTo>
                  <a:lnTo>
                    <a:pt x="10616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6" tIns="384908" rIns="13334" bIns="384907" numCol="1" spcCol="1270" anchor="ctr" anchorCtr="0">
              <a:noAutofit/>
            </a:bodyPr>
            <a:lstStyle/>
            <a:p>
              <a:pPr marL="0" lvl="0" indent="0" algn="ctr" defTabSz="933450">
                <a:lnSpc>
                  <a:spcPct val="90000"/>
                </a:lnSpc>
                <a:spcBef>
                  <a:spcPct val="0"/>
                </a:spcBef>
                <a:spcAft>
                  <a:spcPct val="35000"/>
                </a:spcAft>
                <a:buNone/>
              </a:pPr>
              <a:r>
                <a:rPr lang="en-IN" sz="2100" kern="1200" dirty="0"/>
                <a:t>2.</a:t>
              </a:r>
            </a:p>
          </p:txBody>
        </p:sp>
        <p:sp>
          <p:nvSpPr>
            <p:cNvPr id="18" name="Freeform: Shape 17">
              <a:extLst>
                <a:ext uri="{FF2B5EF4-FFF2-40B4-BE49-F238E27FC236}">
                  <a16:creationId xmlns:a16="http://schemas.microsoft.com/office/drawing/2014/main" id="{0807D681-D143-BA0A-358D-951757D38374}"/>
                </a:ext>
              </a:extLst>
            </p:cNvPr>
            <p:cNvSpPr/>
            <p:nvPr/>
          </p:nvSpPr>
          <p:spPr>
            <a:xfrm>
              <a:off x="1395077" y="2077051"/>
              <a:ext cx="6351923" cy="690064"/>
            </a:xfrm>
            <a:custGeom>
              <a:avLst/>
              <a:gdLst>
                <a:gd name="connsiteX0" fmla="*/ 115013 w 690063"/>
                <a:gd name="connsiteY0" fmla="*/ 0 h 6351922"/>
                <a:gd name="connsiteX1" fmla="*/ 575050 w 690063"/>
                <a:gd name="connsiteY1" fmla="*/ 0 h 6351922"/>
                <a:gd name="connsiteX2" fmla="*/ 690063 w 690063"/>
                <a:gd name="connsiteY2" fmla="*/ 115013 h 6351922"/>
                <a:gd name="connsiteX3" fmla="*/ 690063 w 690063"/>
                <a:gd name="connsiteY3" fmla="*/ 6351922 h 6351922"/>
                <a:gd name="connsiteX4" fmla="*/ 690063 w 690063"/>
                <a:gd name="connsiteY4" fmla="*/ 6351922 h 6351922"/>
                <a:gd name="connsiteX5" fmla="*/ 0 w 690063"/>
                <a:gd name="connsiteY5" fmla="*/ 6351922 h 6351922"/>
                <a:gd name="connsiteX6" fmla="*/ 0 w 690063"/>
                <a:gd name="connsiteY6" fmla="*/ 6351922 h 6351922"/>
                <a:gd name="connsiteX7" fmla="*/ 0 w 690063"/>
                <a:gd name="connsiteY7" fmla="*/ 115013 h 6351922"/>
                <a:gd name="connsiteX8" fmla="*/ 115013 w 690063"/>
                <a:gd name="connsiteY8" fmla="*/ 0 h 635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063" h="6351922">
                  <a:moveTo>
                    <a:pt x="690063" y="1058680"/>
                  </a:moveTo>
                  <a:lnTo>
                    <a:pt x="690063" y="5293242"/>
                  </a:lnTo>
                  <a:cubicBezTo>
                    <a:pt x="690063" y="5877933"/>
                    <a:pt x="684469" y="6351917"/>
                    <a:pt x="677568" y="6351917"/>
                  </a:cubicBezTo>
                  <a:lnTo>
                    <a:pt x="0" y="6351917"/>
                  </a:lnTo>
                  <a:lnTo>
                    <a:pt x="0" y="6351917"/>
                  </a:lnTo>
                  <a:lnTo>
                    <a:pt x="0" y="5"/>
                  </a:lnTo>
                  <a:lnTo>
                    <a:pt x="0" y="5"/>
                  </a:lnTo>
                  <a:lnTo>
                    <a:pt x="677568" y="5"/>
                  </a:lnTo>
                  <a:cubicBezTo>
                    <a:pt x="684469" y="5"/>
                    <a:pt x="690063" y="473989"/>
                    <a:pt x="690063" y="105868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6386" rIns="46386" bIns="46387"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a:p>
              <a:pPr marL="228600" lvl="1" indent="-228600" defTabSz="889000">
                <a:lnSpc>
                  <a:spcPct val="90000"/>
                </a:lnSpc>
                <a:spcBef>
                  <a:spcPct val="0"/>
                </a:spcBef>
                <a:spcAft>
                  <a:spcPct val="15000"/>
                </a:spcAft>
                <a:buFontTx/>
                <a:buChar char="•"/>
              </a:pPr>
              <a:r>
                <a:rPr lang="en-IN" sz="2000" dirty="0"/>
                <a:t>Analyse trends impacting demand and supply including socio-political and economic.</a:t>
              </a:r>
            </a:p>
            <a:p>
              <a:pPr marL="228600" lvl="1" indent="-228600" algn="l" defTabSz="889000">
                <a:lnSpc>
                  <a:spcPct val="90000"/>
                </a:lnSpc>
                <a:spcBef>
                  <a:spcPct val="0"/>
                </a:spcBef>
                <a:spcAft>
                  <a:spcPct val="15000"/>
                </a:spcAft>
                <a:buChar char="•"/>
              </a:pPr>
              <a:endParaRPr lang="en-IN" sz="2000" kern="1200" dirty="0"/>
            </a:p>
          </p:txBody>
        </p:sp>
        <p:sp>
          <p:nvSpPr>
            <p:cNvPr id="19" name="Freeform: Shape 18">
              <a:extLst>
                <a:ext uri="{FF2B5EF4-FFF2-40B4-BE49-F238E27FC236}">
                  <a16:creationId xmlns:a16="http://schemas.microsoft.com/office/drawing/2014/main" id="{F92F4E68-18E7-9E58-7145-96CD6F689B59}"/>
                </a:ext>
              </a:extLst>
            </p:cNvPr>
            <p:cNvSpPr/>
            <p:nvPr/>
          </p:nvSpPr>
          <p:spPr>
            <a:xfrm>
              <a:off x="651933" y="2933884"/>
              <a:ext cx="743145" cy="1061635"/>
            </a:xfrm>
            <a:custGeom>
              <a:avLst/>
              <a:gdLst>
                <a:gd name="connsiteX0" fmla="*/ 0 w 1061635"/>
                <a:gd name="connsiteY0" fmla="*/ 0 h 743145"/>
                <a:gd name="connsiteX1" fmla="*/ 690063 w 1061635"/>
                <a:gd name="connsiteY1" fmla="*/ 0 h 743145"/>
                <a:gd name="connsiteX2" fmla="*/ 1061635 w 1061635"/>
                <a:gd name="connsiteY2" fmla="*/ 371573 h 743145"/>
                <a:gd name="connsiteX3" fmla="*/ 690063 w 1061635"/>
                <a:gd name="connsiteY3" fmla="*/ 743145 h 743145"/>
                <a:gd name="connsiteX4" fmla="*/ 0 w 1061635"/>
                <a:gd name="connsiteY4" fmla="*/ 743145 h 743145"/>
                <a:gd name="connsiteX5" fmla="*/ 371573 w 1061635"/>
                <a:gd name="connsiteY5" fmla="*/ 371573 h 743145"/>
                <a:gd name="connsiteX6" fmla="*/ 0 w 1061635"/>
                <a:gd name="connsiteY6" fmla="*/ 0 h 74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743145">
                  <a:moveTo>
                    <a:pt x="1061634" y="0"/>
                  </a:moveTo>
                  <a:lnTo>
                    <a:pt x="1061634" y="483044"/>
                  </a:lnTo>
                  <a:lnTo>
                    <a:pt x="530817" y="743145"/>
                  </a:lnTo>
                  <a:lnTo>
                    <a:pt x="1" y="483044"/>
                  </a:lnTo>
                  <a:lnTo>
                    <a:pt x="1" y="0"/>
                  </a:lnTo>
                  <a:lnTo>
                    <a:pt x="530817" y="260101"/>
                  </a:lnTo>
                  <a:lnTo>
                    <a:pt x="10616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6" tIns="384908" rIns="13334" bIns="384907" numCol="1" spcCol="1270" anchor="ctr" anchorCtr="0">
              <a:noAutofit/>
            </a:bodyPr>
            <a:lstStyle/>
            <a:p>
              <a:pPr marL="0" lvl="0" indent="0" algn="ctr" defTabSz="933450">
                <a:lnSpc>
                  <a:spcPct val="90000"/>
                </a:lnSpc>
                <a:spcBef>
                  <a:spcPct val="0"/>
                </a:spcBef>
                <a:spcAft>
                  <a:spcPct val="35000"/>
                </a:spcAft>
                <a:buNone/>
              </a:pPr>
              <a:r>
                <a:rPr lang="en-IN" sz="2100" kern="1200" dirty="0"/>
                <a:t>3.</a:t>
              </a:r>
            </a:p>
          </p:txBody>
        </p:sp>
        <p:sp>
          <p:nvSpPr>
            <p:cNvPr id="20" name="Freeform: Shape 19">
              <a:extLst>
                <a:ext uri="{FF2B5EF4-FFF2-40B4-BE49-F238E27FC236}">
                  <a16:creationId xmlns:a16="http://schemas.microsoft.com/office/drawing/2014/main" id="{4D8A38FC-B19A-DAB1-0E8A-BC9BF6FF64B6}"/>
                </a:ext>
              </a:extLst>
            </p:cNvPr>
            <p:cNvSpPr/>
            <p:nvPr/>
          </p:nvSpPr>
          <p:spPr>
            <a:xfrm>
              <a:off x="1395077" y="2981270"/>
              <a:ext cx="6351923" cy="690064"/>
            </a:xfrm>
            <a:custGeom>
              <a:avLst/>
              <a:gdLst>
                <a:gd name="connsiteX0" fmla="*/ 115013 w 690063"/>
                <a:gd name="connsiteY0" fmla="*/ 0 h 6351922"/>
                <a:gd name="connsiteX1" fmla="*/ 575050 w 690063"/>
                <a:gd name="connsiteY1" fmla="*/ 0 h 6351922"/>
                <a:gd name="connsiteX2" fmla="*/ 690063 w 690063"/>
                <a:gd name="connsiteY2" fmla="*/ 115013 h 6351922"/>
                <a:gd name="connsiteX3" fmla="*/ 690063 w 690063"/>
                <a:gd name="connsiteY3" fmla="*/ 6351922 h 6351922"/>
                <a:gd name="connsiteX4" fmla="*/ 690063 w 690063"/>
                <a:gd name="connsiteY4" fmla="*/ 6351922 h 6351922"/>
                <a:gd name="connsiteX5" fmla="*/ 0 w 690063"/>
                <a:gd name="connsiteY5" fmla="*/ 6351922 h 6351922"/>
                <a:gd name="connsiteX6" fmla="*/ 0 w 690063"/>
                <a:gd name="connsiteY6" fmla="*/ 6351922 h 6351922"/>
                <a:gd name="connsiteX7" fmla="*/ 0 w 690063"/>
                <a:gd name="connsiteY7" fmla="*/ 115013 h 6351922"/>
                <a:gd name="connsiteX8" fmla="*/ 115013 w 690063"/>
                <a:gd name="connsiteY8" fmla="*/ 0 h 635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063" h="6351922">
                  <a:moveTo>
                    <a:pt x="690063" y="1058680"/>
                  </a:moveTo>
                  <a:lnTo>
                    <a:pt x="690063" y="5293242"/>
                  </a:lnTo>
                  <a:cubicBezTo>
                    <a:pt x="690063" y="5877933"/>
                    <a:pt x="684469" y="6351917"/>
                    <a:pt x="677568" y="6351917"/>
                  </a:cubicBezTo>
                  <a:lnTo>
                    <a:pt x="0" y="6351917"/>
                  </a:lnTo>
                  <a:lnTo>
                    <a:pt x="0" y="6351917"/>
                  </a:lnTo>
                  <a:lnTo>
                    <a:pt x="0" y="5"/>
                  </a:lnTo>
                  <a:lnTo>
                    <a:pt x="0" y="5"/>
                  </a:lnTo>
                  <a:lnTo>
                    <a:pt x="677568" y="5"/>
                  </a:lnTo>
                  <a:cubicBezTo>
                    <a:pt x="684469" y="5"/>
                    <a:pt x="690063" y="473989"/>
                    <a:pt x="690063" y="105868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6386" rIns="46386" bIns="46387"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a:p>
              <a:pPr marL="228600" lvl="1" indent="-228600" defTabSz="889000">
                <a:lnSpc>
                  <a:spcPct val="90000"/>
                </a:lnSpc>
                <a:spcBef>
                  <a:spcPct val="0"/>
                </a:spcBef>
                <a:spcAft>
                  <a:spcPct val="15000"/>
                </a:spcAft>
                <a:buFontTx/>
                <a:buChar char="•"/>
              </a:pPr>
              <a:r>
                <a:rPr lang="en-IN" sz="2000" dirty="0"/>
                <a:t>Spatial /</a:t>
              </a:r>
              <a:r>
                <a:rPr lang="en-IN" sz="2000" dirty="0" err="1"/>
                <a:t>landuse</a:t>
              </a:r>
              <a:r>
                <a:rPr lang="en-IN" sz="2000" dirty="0"/>
                <a:t>/ </a:t>
              </a:r>
              <a:r>
                <a:rPr lang="en-IN" sz="2000" dirty="0" err="1"/>
                <a:t>acrage</a:t>
              </a:r>
              <a:r>
                <a:rPr lang="en-IN" sz="2000" dirty="0"/>
                <a:t>/ cost / time-series analysis.</a:t>
              </a:r>
            </a:p>
            <a:p>
              <a:pPr marL="228600" lvl="1" indent="-228600" defTabSz="889000">
                <a:lnSpc>
                  <a:spcPct val="90000"/>
                </a:lnSpc>
                <a:spcBef>
                  <a:spcPct val="0"/>
                </a:spcBef>
                <a:spcAft>
                  <a:spcPct val="15000"/>
                </a:spcAft>
                <a:buFontTx/>
                <a:buChar char="•"/>
              </a:pPr>
              <a:endParaRPr lang="en-IN" sz="2000" dirty="0"/>
            </a:p>
            <a:p>
              <a:pPr marL="228600" lvl="1" indent="-228600" algn="l" defTabSz="889000">
                <a:lnSpc>
                  <a:spcPct val="90000"/>
                </a:lnSpc>
                <a:spcBef>
                  <a:spcPct val="0"/>
                </a:spcBef>
                <a:spcAft>
                  <a:spcPct val="15000"/>
                </a:spcAft>
                <a:buChar char="•"/>
              </a:pPr>
              <a:endParaRPr lang="en-IN" sz="2000" kern="1200" dirty="0"/>
            </a:p>
          </p:txBody>
        </p:sp>
      </p:grpSp>
      <p:sp>
        <p:nvSpPr>
          <p:cNvPr id="21" name="Freeform: Shape 20">
            <a:extLst>
              <a:ext uri="{FF2B5EF4-FFF2-40B4-BE49-F238E27FC236}">
                <a16:creationId xmlns:a16="http://schemas.microsoft.com/office/drawing/2014/main" id="{039D985E-FBEE-6134-A753-0ED2C40D0FED}"/>
              </a:ext>
            </a:extLst>
          </p:cNvPr>
          <p:cNvSpPr/>
          <p:nvPr/>
        </p:nvSpPr>
        <p:spPr>
          <a:xfrm>
            <a:off x="3052621" y="4668999"/>
            <a:ext cx="6351923" cy="786915"/>
          </a:xfrm>
          <a:custGeom>
            <a:avLst/>
            <a:gdLst>
              <a:gd name="connsiteX0" fmla="*/ 115013 w 690063"/>
              <a:gd name="connsiteY0" fmla="*/ 0 h 6351922"/>
              <a:gd name="connsiteX1" fmla="*/ 575050 w 690063"/>
              <a:gd name="connsiteY1" fmla="*/ 0 h 6351922"/>
              <a:gd name="connsiteX2" fmla="*/ 690063 w 690063"/>
              <a:gd name="connsiteY2" fmla="*/ 115013 h 6351922"/>
              <a:gd name="connsiteX3" fmla="*/ 690063 w 690063"/>
              <a:gd name="connsiteY3" fmla="*/ 6351922 h 6351922"/>
              <a:gd name="connsiteX4" fmla="*/ 690063 w 690063"/>
              <a:gd name="connsiteY4" fmla="*/ 6351922 h 6351922"/>
              <a:gd name="connsiteX5" fmla="*/ 0 w 690063"/>
              <a:gd name="connsiteY5" fmla="*/ 6351922 h 6351922"/>
              <a:gd name="connsiteX6" fmla="*/ 0 w 690063"/>
              <a:gd name="connsiteY6" fmla="*/ 6351922 h 6351922"/>
              <a:gd name="connsiteX7" fmla="*/ 0 w 690063"/>
              <a:gd name="connsiteY7" fmla="*/ 115013 h 6351922"/>
              <a:gd name="connsiteX8" fmla="*/ 115013 w 690063"/>
              <a:gd name="connsiteY8" fmla="*/ 0 h 635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063" h="6351922">
                <a:moveTo>
                  <a:pt x="690063" y="1058680"/>
                </a:moveTo>
                <a:lnTo>
                  <a:pt x="690063" y="5293242"/>
                </a:lnTo>
                <a:cubicBezTo>
                  <a:pt x="690063" y="5877933"/>
                  <a:pt x="684469" y="6351917"/>
                  <a:pt x="677568" y="6351917"/>
                </a:cubicBezTo>
                <a:lnTo>
                  <a:pt x="0" y="6351917"/>
                </a:lnTo>
                <a:lnTo>
                  <a:pt x="0" y="6351917"/>
                </a:lnTo>
                <a:lnTo>
                  <a:pt x="0" y="5"/>
                </a:lnTo>
                <a:lnTo>
                  <a:pt x="0" y="5"/>
                </a:lnTo>
                <a:lnTo>
                  <a:pt x="677568" y="5"/>
                </a:lnTo>
                <a:cubicBezTo>
                  <a:pt x="684469" y="5"/>
                  <a:pt x="690063" y="473989"/>
                  <a:pt x="690063" y="105868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6386" rIns="46386" bIns="46387" numCol="1" spcCol="1270" anchor="ctr" anchorCtr="0">
            <a:noAutofit/>
          </a:bodyPr>
          <a:lstStyle/>
          <a:p>
            <a:pPr marL="0" lvl="1" defTabSz="889000">
              <a:lnSpc>
                <a:spcPct val="90000"/>
              </a:lnSpc>
              <a:spcBef>
                <a:spcPct val="0"/>
              </a:spcBef>
              <a:spcAft>
                <a:spcPct val="15000"/>
              </a:spcAft>
            </a:pPr>
            <a:r>
              <a:rPr lang="en-IN" dirty="0"/>
              <a:t>Suggesting strategy to prevent extreme losses in similar situation and bank upon opportunities.</a:t>
            </a:r>
          </a:p>
          <a:p>
            <a:pPr marL="0" lvl="1" algn="l" defTabSz="889000">
              <a:lnSpc>
                <a:spcPct val="90000"/>
              </a:lnSpc>
              <a:spcBef>
                <a:spcPct val="0"/>
              </a:spcBef>
              <a:spcAft>
                <a:spcPct val="15000"/>
              </a:spcAft>
            </a:pPr>
            <a:endParaRPr lang="en-IN" kern="1200" dirty="0"/>
          </a:p>
        </p:txBody>
      </p:sp>
      <p:sp>
        <p:nvSpPr>
          <p:cNvPr id="22" name="Freeform: Shape 21">
            <a:extLst>
              <a:ext uri="{FF2B5EF4-FFF2-40B4-BE49-F238E27FC236}">
                <a16:creationId xmlns:a16="http://schemas.microsoft.com/office/drawing/2014/main" id="{4ED1E240-512A-77ED-0336-615CA5781292}"/>
              </a:ext>
            </a:extLst>
          </p:cNvPr>
          <p:cNvSpPr/>
          <p:nvPr/>
        </p:nvSpPr>
        <p:spPr>
          <a:xfrm>
            <a:off x="2309477" y="4668999"/>
            <a:ext cx="743145" cy="1211481"/>
          </a:xfrm>
          <a:custGeom>
            <a:avLst/>
            <a:gdLst>
              <a:gd name="connsiteX0" fmla="*/ 0 w 1061635"/>
              <a:gd name="connsiteY0" fmla="*/ 0 h 743145"/>
              <a:gd name="connsiteX1" fmla="*/ 690063 w 1061635"/>
              <a:gd name="connsiteY1" fmla="*/ 0 h 743145"/>
              <a:gd name="connsiteX2" fmla="*/ 1061635 w 1061635"/>
              <a:gd name="connsiteY2" fmla="*/ 371573 h 743145"/>
              <a:gd name="connsiteX3" fmla="*/ 690063 w 1061635"/>
              <a:gd name="connsiteY3" fmla="*/ 743145 h 743145"/>
              <a:gd name="connsiteX4" fmla="*/ 0 w 1061635"/>
              <a:gd name="connsiteY4" fmla="*/ 743145 h 743145"/>
              <a:gd name="connsiteX5" fmla="*/ 371573 w 1061635"/>
              <a:gd name="connsiteY5" fmla="*/ 371573 h 743145"/>
              <a:gd name="connsiteX6" fmla="*/ 0 w 1061635"/>
              <a:gd name="connsiteY6" fmla="*/ 0 h 74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635" h="743145">
                <a:moveTo>
                  <a:pt x="1061634" y="0"/>
                </a:moveTo>
                <a:lnTo>
                  <a:pt x="1061634" y="483044"/>
                </a:lnTo>
                <a:lnTo>
                  <a:pt x="530817" y="743145"/>
                </a:lnTo>
                <a:lnTo>
                  <a:pt x="1" y="483044"/>
                </a:lnTo>
                <a:lnTo>
                  <a:pt x="1" y="0"/>
                </a:lnTo>
                <a:lnTo>
                  <a:pt x="530817" y="260101"/>
                </a:lnTo>
                <a:lnTo>
                  <a:pt x="10616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336" tIns="384908" rIns="13334" bIns="384907" numCol="1" spcCol="1270" anchor="ctr" anchorCtr="0">
            <a:noAutofit/>
          </a:bodyPr>
          <a:lstStyle/>
          <a:p>
            <a:pPr marL="0" lvl="0" indent="0" algn="ctr" defTabSz="933450">
              <a:lnSpc>
                <a:spcPct val="90000"/>
              </a:lnSpc>
              <a:spcBef>
                <a:spcPct val="0"/>
              </a:spcBef>
              <a:spcAft>
                <a:spcPct val="35000"/>
              </a:spcAft>
              <a:buNone/>
            </a:pPr>
            <a:r>
              <a:rPr lang="en-IN" sz="2100" dirty="0"/>
              <a:t>4</a:t>
            </a:r>
            <a:r>
              <a:rPr lang="en-IN" sz="2100" kern="1200" dirty="0"/>
              <a:t>.</a:t>
            </a:r>
          </a:p>
        </p:txBody>
      </p:sp>
    </p:spTree>
    <p:extLst>
      <p:ext uri="{BB962C8B-B14F-4D97-AF65-F5344CB8AC3E}">
        <p14:creationId xmlns:p14="http://schemas.microsoft.com/office/powerpoint/2010/main" val="2792401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515235662"/>
              </p:ext>
            </p:extLst>
          </p:nvPr>
        </p:nvGraphicFramePr>
        <p:xfrm>
          <a:off x="225049" y="131656"/>
          <a:ext cx="7522769" cy="76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Diagram 20">
            <a:extLst>
              <a:ext uri="{FF2B5EF4-FFF2-40B4-BE49-F238E27FC236}">
                <a16:creationId xmlns:a16="http://schemas.microsoft.com/office/drawing/2014/main" id="{F26B5FBD-97EE-51C8-D094-0AEB94F509E3}"/>
              </a:ext>
            </a:extLst>
          </p:cNvPr>
          <p:cNvGraphicFramePr/>
          <p:nvPr>
            <p:extLst>
              <p:ext uri="{D42A27DB-BD31-4B8C-83A1-F6EECF244321}">
                <p14:modId xmlns:p14="http://schemas.microsoft.com/office/powerpoint/2010/main" val="1481155060"/>
              </p:ext>
            </p:extLst>
          </p:nvPr>
        </p:nvGraphicFramePr>
        <p:xfrm>
          <a:off x="117987" y="1030227"/>
          <a:ext cx="11592232" cy="32181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3" name="Picture 22">
            <a:extLst>
              <a:ext uri="{FF2B5EF4-FFF2-40B4-BE49-F238E27FC236}">
                <a16:creationId xmlns:a16="http://schemas.microsoft.com/office/drawing/2014/main" id="{EA3AFC32-345A-085D-F59B-1F6A4F13B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19099" y="3446816"/>
            <a:ext cx="4216284" cy="2162477"/>
          </a:xfrm>
          <a:prstGeom prst="rect">
            <a:avLst/>
          </a:prstGeom>
          <a:effectLst>
            <a:softEdge rad="50800"/>
          </a:effectLst>
        </p:spPr>
      </p:pic>
      <p:pic>
        <p:nvPicPr>
          <p:cNvPr id="25" name="Picture 24">
            <a:extLst>
              <a:ext uri="{FF2B5EF4-FFF2-40B4-BE49-F238E27FC236}">
                <a16:creationId xmlns:a16="http://schemas.microsoft.com/office/drawing/2014/main" id="{52CBD48F-C3F3-0206-F029-CC45D9D36B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7956" y="5818866"/>
            <a:ext cx="4010585" cy="885949"/>
          </a:xfrm>
          <a:prstGeom prst="rect">
            <a:avLst/>
          </a:prstGeom>
          <a:effectLst>
            <a:softEdge rad="50800"/>
          </a:effectLst>
        </p:spPr>
      </p:pic>
      <p:pic>
        <p:nvPicPr>
          <p:cNvPr id="5" name="Picture 4">
            <a:extLst>
              <a:ext uri="{FF2B5EF4-FFF2-40B4-BE49-F238E27FC236}">
                <a16:creationId xmlns:a16="http://schemas.microsoft.com/office/drawing/2014/main" id="{11A3F6E4-5500-2CF6-44CE-84AAE61468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7013" y="3612556"/>
            <a:ext cx="3856516" cy="2215217"/>
          </a:xfrm>
          <a:prstGeom prst="rect">
            <a:avLst/>
          </a:prstGeom>
        </p:spPr>
      </p:pic>
      <p:pic>
        <p:nvPicPr>
          <p:cNvPr id="7" name="Picture 6">
            <a:extLst>
              <a:ext uri="{FF2B5EF4-FFF2-40B4-BE49-F238E27FC236}">
                <a16:creationId xmlns:a16="http://schemas.microsoft.com/office/drawing/2014/main" id="{15CCC6DE-6659-3AFD-0020-4C7B936324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4054" y="5874338"/>
            <a:ext cx="4437080" cy="699660"/>
          </a:xfrm>
          <a:prstGeom prst="rect">
            <a:avLst/>
          </a:prstGeom>
        </p:spPr>
      </p:pic>
    </p:spTree>
    <p:extLst>
      <p:ext uri="{BB962C8B-B14F-4D97-AF65-F5344CB8AC3E}">
        <p14:creationId xmlns:p14="http://schemas.microsoft.com/office/powerpoint/2010/main" val="131495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430C6-EBC2-D2AB-08CE-E7B09D7640D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 y="0"/>
            <a:ext cx="12191999" cy="6858000"/>
          </a:xfrm>
          <a:prstGeom prst="rect">
            <a:avLst/>
          </a:prstGeom>
          <a:effectLst>
            <a:glow rad="127000">
              <a:schemeClr val="bg2"/>
            </a:glow>
          </a:effectLst>
        </p:spPr>
      </p:pic>
      <p:graphicFrame>
        <p:nvGraphicFramePr>
          <p:cNvPr id="10" name="Diagram 9">
            <a:extLst>
              <a:ext uri="{FF2B5EF4-FFF2-40B4-BE49-F238E27FC236}">
                <a16:creationId xmlns:a16="http://schemas.microsoft.com/office/drawing/2014/main" id="{2BF18604-6BEA-89DE-1AF4-31A050978D42}"/>
              </a:ext>
            </a:extLst>
          </p:cNvPr>
          <p:cNvGraphicFramePr/>
          <p:nvPr>
            <p:extLst>
              <p:ext uri="{D42A27DB-BD31-4B8C-83A1-F6EECF244321}">
                <p14:modId xmlns:p14="http://schemas.microsoft.com/office/powerpoint/2010/main" val="3898900454"/>
              </p:ext>
            </p:extLst>
          </p:nvPr>
        </p:nvGraphicFramePr>
        <p:xfrm>
          <a:off x="3007305" y="341671"/>
          <a:ext cx="5389169" cy="749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3BB64A99-4639-DD05-4C7D-F679A431C624}"/>
              </a:ext>
            </a:extLst>
          </p:cNvPr>
          <p:cNvSpPr/>
          <p:nvPr/>
        </p:nvSpPr>
        <p:spPr>
          <a:xfrm>
            <a:off x="629062" y="1502422"/>
            <a:ext cx="10998471" cy="4903840"/>
          </a:xfrm>
          <a:prstGeom prst="rect">
            <a:avLst/>
          </a:prstGeom>
          <a:solidFill>
            <a:schemeClr val="accent3">
              <a:lumMod val="40000"/>
              <a:lumOff val="60000"/>
              <a:alpha val="50000"/>
            </a:schemeClr>
          </a:solidFill>
          <a:ln>
            <a:noFill/>
          </a:ln>
          <a:effectLst>
            <a:glow rad="381000">
              <a:schemeClr val="accent1">
                <a:alpha val="40000"/>
              </a:schemeClr>
            </a:glow>
            <a:softEdge rad="254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75BDDC7-EEA7-47AC-A2B9-C43F6BED3183}"/>
              </a:ext>
            </a:extLst>
          </p:cNvPr>
          <p:cNvSpPr txBox="1"/>
          <p:nvPr/>
        </p:nvSpPr>
        <p:spPr>
          <a:xfrm>
            <a:off x="816076" y="1970155"/>
            <a:ext cx="6458429" cy="1815882"/>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FEATURE SPLITTING –</a:t>
            </a:r>
          </a:p>
          <a:p>
            <a:pPr marL="742950" lvl="1" indent="-285750">
              <a:buFont typeface="Wingdings" panose="05000000000000000000" pitchFamily="2" charset="2"/>
              <a:buChar char="v"/>
            </a:pPr>
            <a:r>
              <a:rPr lang="en-US" sz="1400" dirty="0"/>
              <a:t>PRIMARY STRATEGIES – STRING MANIPULATION, CASE STATEMENTS</a:t>
            </a:r>
          </a:p>
          <a:p>
            <a:pPr marL="742950" lvl="1" indent="-285750">
              <a:buFont typeface="Wingdings" panose="05000000000000000000" pitchFamily="2" charset="2"/>
              <a:buChar char="v"/>
            </a:pPr>
            <a:r>
              <a:rPr lang="en-US" sz="1400" dirty="0"/>
              <a:t>MODUS OPERANDI-  adding column (Alter command)</a:t>
            </a:r>
          </a:p>
          <a:p>
            <a:pPr lvl="5"/>
            <a:r>
              <a:rPr lang="en-US" sz="1400" dirty="0"/>
              <a:t> updating ( update ) </a:t>
            </a:r>
          </a:p>
          <a:p>
            <a:pPr lvl="1"/>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742950" lvl="1" indent="-285750">
              <a:buFont typeface="Wingdings" panose="05000000000000000000" pitchFamily="2" charset="2"/>
              <a:buChar char="v"/>
            </a:pPr>
            <a:endParaRPr lang="en-US" sz="1400" dirty="0"/>
          </a:p>
        </p:txBody>
      </p:sp>
      <p:pic>
        <p:nvPicPr>
          <p:cNvPr id="3" name="Picture 2">
            <a:extLst>
              <a:ext uri="{FF2B5EF4-FFF2-40B4-BE49-F238E27FC236}">
                <a16:creationId xmlns:a16="http://schemas.microsoft.com/office/drawing/2014/main" id="{95812717-0FF0-8723-876C-F7D58D5B9B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5623" y="3266450"/>
            <a:ext cx="3705742" cy="2620297"/>
          </a:xfrm>
          <a:prstGeom prst="rect">
            <a:avLst/>
          </a:prstGeom>
        </p:spPr>
      </p:pic>
      <p:pic>
        <p:nvPicPr>
          <p:cNvPr id="5" name="Picture 4">
            <a:extLst>
              <a:ext uri="{FF2B5EF4-FFF2-40B4-BE49-F238E27FC236}">
                <a16:creationId xmlns:a16="http://schemas.microsoft.com/office/drawing/2014/main" id="{E0ED6A49-00E1-E589-B5F1-73140C97F3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9932" y="2909168"/>
            <a:ext cx="4532671" cy="766915"/>
          </a:xfrm>
          <a:prstGeom prst="rect">
            <a:avLst/>
          </a:prstGeom>
        </p:spPr>
      </p:pic>
      <p:pic>
        <p:nvPicPr>
          <p:cNvPr id="13" name="Picture 12">
            <a:extLst>
              <a:ext uri="{FF2B5EF4-FFF2-40B4-BE49-F238E27FC236}">
                <a16:creationId xmlns:a16="http://schemas.microsoft.com/office/drawing/2014/main" id="{D53D134F-2B01-53DA-B659-8DF26D434A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9932" y="3812141"/>
            <a:ext cx="4748981" cy="2074606"/>
          </a:xfrm>
          <a:prstGeom prst="rect">
            <a:avLst/>
          </a:prstGeom>
        </p:spPr>
      </p:pic>
    </p:spTree>
    <p:extLst>
      <p:ext uri="{BB962C8B-B14F-4D97-AF65-F5344CB8AC3E}">
        <p14:creationId xmlns:p14="http://schemas.microsoft.com/office/powerpoint/2010/main" val="3977210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430C6-EBC2-D2AB-08CE-E7B09D7640D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1999" cy="6858000"/>
          </a:xfrm>
          <a:prstGeom prst="rect">
            <a:avLst/>
          </a:prstGeom>
          <a:effectLst>
            <a:glow rad="127000">
              <a:schemeClr val="accent3">
                <a:lumMod val="75000"/>
              </a:schemeClr>
            </a:glow>
          </a:effectLst>
        </p:spPr>
      </p:pic>
      <p:sp>
        <p:nvSpPr>
          <p:cNvPr id="2" name="Title 1">
            <a:extLst>
              <a:ext uri="{FF2B5EF4-FFF2-40B4-BE49-F238E27FC236}">
                <a16:creationId xmlns:a16="http://schemas.microsoft.com/office/drawing/2014/main" id="{2BAFFBBC-10D7-3671-412F-270D8B88D62B}"/>
              </a:ext>
            </a:extLst>
          </p:cNvPr>
          <p:cNvSpPr>
            <a:spLocks noGrp="1"/>
          </p:cNvSpPr>
          <p:nvPr>
            <p:ph type="title"/>
          </p:nvPr>
        </p:nvSpPr>
        <p:spPr>
          <a:xfrm>
            <a:off x="126728" y="201560"/>
            <a:ext cx="8596668" cy="688259"/>
          </a:xfrm>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IN" dirty="0"/>
              <a:t>THE PROPERTY ADDRESS COLUMN </a:t>
            </a:r>
            <a:br>
              <a:rPr lang="en-IN" dirty="0"/>
            </a:br>
            <a:endParaRPr lang="en-IN" dirty="0"/>
          </a:p>
        </p:txBody>
      </p:sp>
      <p:sp>
        <p:nvSpPr>
          <p:cNvPr id="8" name="Rectangle 7">
            <a:extLst>
              <a:ext uri="{FF2B5EF4-FFF2-40B4-BE49-F238E27FC236}">
                <a16:creationId xmlns:a16="http://schemas.microsoft.com/office/drawing/2014/main" id="{3BB64A99-4639-DD05-4C7D-F679A431C624}"/>
              </a:ext>
            </a:extLst>
          </p:cNvPr>
          <p:cNvSpPr/>
          <p:nvPr/>
        </p:nvSpPr>
        <p:spPr>
          <a:xfrm>
            <a:off x="126729" y="1002890"/>
            <a:ext cx="8338846" cy="5742039"/>
          </a:xfrm>
          <a:prstGeom prst="rect">
            <a:avLst/>
          </a:prstGeom>
          <a:solidFill>
            <a:schemeClr val="accent3">
              <a:lumMod val="40000"/>
              <a:lumOff val="60000"/>
              <a:alpha val="50000"/>
            </a:schemeClr>
          </a:solidFill>
          <a:ln>
            <a:noFill/>
          </a:ln>
          <a:effectLst>
            <a:glow rad="381000">
              <a:schemeClr val="accent1">
                <a:alpha val="40000"/>
              </a:schemeClr>
            </a:glow>
            <a:softEdge rad="254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75BDDC7-EEA7-47AC-A2B9-C43F6BED3183}"/>
              </a:ext>
            </a:extLst>
          </p:cNvPr>
          <p:cNvSpPr txBox="1"/>
          <p:nvPr/>
        </p:nvSpPr>
        <p:spPr>
          <a:xfrm>
            <a:off x="255638" y="1091380"/>
            <a:ext cx="7826477" cy="5478423"/>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FEATURE SPLITTING –</a:t>
            </a:r>
          </a:p>
          <a:p>
            <a:pPr marL="742950" lvl="1" indent="-285750">
              <a:buFont typeface="Wingdings" panose="05000000000000000000" pitchFamily="2" charset="2"/>
              <a:buChar char="v"/>
            </a:pPr>
            <a:r>
              <a:rPr lang="en-US" sz="1400" dirty="0"/>
              <a:t>STRING MANIPULATIONS -</a:t>
            </a:r>
            <a:r>
              <a:rPr lang="en-US" sz="1400" b="1" dirty="0" err="1"/>
              <a:t>substring_index</a:t>
            </a:r>
            <a:r>
              <a:rPr lang="en-US" sz="1400" b="1" dirty="0"/>
              <a:t>, REGEXP_SUBSTR</a:t>
            </a:r>
            <a:r>
              <a:rPr lang="en-US" sz="1400" dirty="0"/>
              <a:t> and a combination of these two.</a:t>
            </a:r>
          </a:p>
          <a:p>
            <a:pPr marL="742950" lvl="1" indent="-285750">
              <a:buFont typeface="Wingdings" panose="05000000000000000000" pitchFamily="2" charset="2"/>
              <a:buChar char="v"/>
            </a:pPr>
            <a:r>
              <a:rPr lang="en-US" sz="1400" dirty="0"/>
              <a:t>No substring function as length varied and substring index worked well with </a:t>
            </a:r>
            <a:r>
              <a:rPr lang="en-US" sz="1400" b="1" dirty="0"/>
              <a:t>delimiter</a:t>
            </a:r>
            <a:r>
              <a:rPr lang="en-US" sz="1400" dirty="0"/>
              <a:t> more easily (My learnings).</a:t>
            </a:r>
          </a:p>
          <a:p>
            <a:pPr marL="742950" lvl="1" indent="-285750">
              <a:buFont typeface="Wingdings" panose="05000000000000000000" pitchFamily="2" charset="2"/>
              <a:buChar char="v"/>
            </a:pPr>
            <a:r>
              <a:rPr lang="en-US" sz="1400" dirty="0"/>
              <a:t>Extracted – City, Area, and House number from the Property address</a:t>
            </a:r>
          </a:p>
          <a:p>
            <a:pPr marL="285750" indent="-285750">
              <a:buFont typeface="Wingdings" panose="05000000000000000000" pitchFamily="2" charset="2"/>
              <a:buChar char="v"/>
            </a:pPr>
            <a:r>
              <a:rPr lang="en-US" sz="1400" dirty="0"/>
              <a:t>City- using negative indexing.</a:t>
            </a:r>
          </a:p>
          <a:p>
            <a:pPr marL="285750" indent="-285750">
              <a:buFont typeface="Wingdings" panose="05000000000000000000" pitchFamily="2" charset="2"/>
              <a:buChar char="v"/>
            </a:pPr>
            <a:r>
              <a:rPr lang="en-US" sz="1400" dirty="0"/>
              <a:t>Extracting house number – combined functions as only substring </a:t>
            </a:r>
          </a:p>
          <a:p>
            <a:r>
              <a:rPr lang="en-US" sz="1400" dirty="0"/>
              <a:t>    gave number plus text in some rows so </a:t>
            </a:r>
            <a:r>
              <a:rPr lang="en-US" sz="1400" dirty="0" err="1"/>
              <a:t>regexp</a:t>
            </a:r>
            <a:r>
              <a:rPr lang="en-US" sz="1400" dirty="0"/>
              <a:t> substring.</a:t>
            </a:r>
          </a:p>
          <a:p>
            <a:pPr marL="285750" indent="-285750">
              <a:buFont typeface="Wingdings" panose="05000000000000000000" pitchFamily="2" charset="2"/>
              <a:buChar char="v"/>
            </a:pPr>
            <a:r>
              <a:rPr lang="en-US" sz="1400" dirty="0"/>
              <a:t>Area / Region – </a:t>
            </a:r>
          </a:p>
          <a:p>
            <a:pPr marL="742950" lvl="1" indent="-285750">
              <a:buFont typeface="Wingdings" panose="05000000000000000000" pitchFamily="2" charset="2"/>
              <a:buChar char="v"/>
            </a:pPr>
            <a:r>
              <a:rPr lang="en-US" sz="1400" dirty="0">
                <a:solidFill>
                  <a:srgbClr val="FFFF00"/>
                </a:solidFill>
              </a:rPr>
              <a:t>select </a:t>
            </a:r>
            <a:r>
              <a:rPr lang="en-US" sz="1400" dirty="0" err="1">
                <a:solidFill>
                  <a:srgbClr val="FFFF00"/>
                </a:solidFill>
              </a:rPr>
              <a:t>regexp_substr</a:t>
            </a:r>
            <a:r>
              <a:rPr lang="en-US" sz="1400" dirty="0">
                <a:solidFill>
                  <a:srgbClr val="FFFF00"/>
                </a:solidFill>
              </a:rPr>
              <a:t>(</a:t>
            </a:r>
            <a:r>
              <a:rPr lang="en-US" sz="1400" dirty="0" err="1">
                <a:solidFill>
                  <a:srgbClr val="FFFF00"/>
                </a:solidFill>
              </a:rPr>
              <a:t>substring_index</a:t>
            </a:r>
            <a:r>
              <a:rPr lang="en-US" sz="1400" dirty="0">
                <a:solidFill>
                  <a:srgbClr val="FFFF00"/>
                </a:solidFill>
              </a:rPr>
              <a:t>(</a:t>
            </a:r>
            <a:r>
              <a:rPr lang="en-US" sz="1400" dirty="0" err="1">
                <a:solidFill>
                  <a:srgbClr val="FFFF00"/>
                </a:solidFill>
              </a:rPr>
              <a:t>PropertyAddress</a:t>
            </a:r>
            <a:r>
              <a:rPr lang="en-US" sz="1400" dirty="0">
                <a:solidFill>
                  <a:srgbClr val="FFFF00"/>
                </a:solidFill>
              </a:rPr>
              <a:t>,' ', 3), </a:t>
            </a:r>
          </a:p>
          <a:p>
            <a:pPr lvl="1"/>
            <a:r>
              <a:rPr lang="en-US" sz="1400" dirty="0">
                <a:solidFill>
                  <a:srgbClr val="FFFF00"/>
                </a:solidFill>
              </a:rPr>
              <a:t>'[A-Za-z]+')from </a:t>
            </a:r>
            <a:r>
              <a:rPr lang="en-US" sz="1400" dirty="0" err="1">
                <a:solidFill>
                  <a:srgbClr val="FFFF00"/>
                </a:solidFill>
              </a:rPr>
              <a:t>nashville_housing</a:t>
            </a:r>
            <a:r>
              <a:rPr lang="en-US" sz="1400" dirty="0">
                <a:solidFill>
                  <a:srgbClr val="FFFF00"/>
                </a:solidFill>
              </a:rPr>
              <a:t> as a;</a:t>
            </a:r>
          </a:p>
          <a:p>
            <a:pPr marL="742950" lvl="1" indent="-285750">
              <a:buFont typeface="Wingdings" panose="05000000000000000000" pitchFamily="2" charset="2"/>
              <a:buChar char="v"/>
            </a:pPr>
            <a:r>
              <a:rPr lang="en-US" sz="1400" dirty="0"/>
              <a:t>The above concept – extracted substring and then alphabets from that </a:t>
            </a:r>
          </a:p>
          <a:p>
            <a:pPr marL="285750" indent="-285750">
              <a:buFont typeface="Wingdings" panose="05000000000000000000" pitchFamily="2" charset="2"/>
              <a:buChar char="v"/>
            </a:pPr>
            <a:r>
              <a:rPr lang="en-US" sz="1400" dirty="0"/>
              <a:t>Comparing the Property address and owner address</a:t>
            </a:r>
          </a:p>
          <a:p>
            <a:pPr marL="742950" lvl="1" indent="-285750">
              <a:buFont typeface="Wingdings" panose="05000000000000000000" pitchFamily="2" charset="2"/>
              <a:buChar char="v"/>
            </a:pPr>
            <a:r>
              <a:rPr lang="en-US" sz="1400" dirty="0"/>
              <a:t>The code involves much trimming and replacing white </a:t>
            </a:r>
          </a:p>
          <a:p>
            <a:pPr lvl="1"/>
            <a:r>
              <a:rPr lang="en-US" sz="1400" dirty="0"/>
              <a:t>spaces as </a:t>
            </a:r>
            <a:r>
              <a:rPr lang="en-US" sz="1400" dirty="0" err="1"/>
              <a:t>as</a:t>
            </a:r>
            <a:r>
              <a:rPr lang="en-US" sz="1400" dirty="0"/>
              <a:t> similarity check was failing without it despite </a:t>
            </a:r>
          </a:p>
          <a:p>
            <a:pPr lvl="1"/>
            <a:r>
              <a:rPr lang="en-US" sz="1400" dirty="0"/>
              <a:t>Most important information as same. </a:t>
            </a:r>
          </a:p>
          <a:p>
            <a:pPr marL="742950" lvl="1" indent="-285750">
              <a:buFont typeface="Wingdings" panose="05000000000000000000" pitchFamily="2" charset="2"/>
              <a:buChar char="v"/>
            </a:pPr>
            <a:r>
              <a:rPr lang="en-US" sz="1400" dirty="0"/>
              <a:t>This code gave me 18 rows out of 2500+ which has prop add diff from owner address and that too with very slight differences probably due to faulty data </a:t>
            </a:r>
          </a:p>
          <a:p>
            <a:pPr marL="742950" lvl="1" indent="-285750">
              <a:buFont typeface="Wingdings" panose="05000000000000000000" pitchFamily="2" charset="2"/>
              <a:buChar char="v"/>
            </a:pPr>
            <a:r>
              <a:rPr lang="en-US" sz="1400" dirty="0"/>
              <a:t>Hence I populated many empty property addresses with owners addresses.</a:t>
            </a:r>
          </a:p>
          <a:p>
            <a:pPr marL="742950" lvl="1" indent="-285750">
              <a:buFont typeface="Wingdings" panose="05000000000000000000" pitchFamily="2" charset="2"/>
              <a:buChar char="v"/>
            </a:pPr>
            <a:endParaRPr lang="en-US" sz="1400" dirty="0"/>
          </a:p>
          <a:p>
            <a:pPr lvl="1"/>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742950" lvl="1" indent="-285750">
              <a:buFont typeface="Wingdings" panose="05000000000000000000" pitchFamily="2" charset="2"/>
              <a:buChar char="v"/>
            </a:pPr>
            <a:endParaRPr lang="en-US" sz="1400" dirty="0"/>
          </a:p>
        </p:txBody>
      </p:sp>
      <p:pic>
        <p:nvPicPr>
          <p:cNvPr id="4" name="Picture 3">
            <a:extLst>
              <a:ext uri="{FF2B5EF4-FFF2-40B4-BE49-F238E27FC236}">
                <a16:creationId xmlns:a16="http://schemas.microsoft.com/office/drawing/2014/main" id="{D467BFAD-93E3-8D21-A9C4-C25A1FD370D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327923" y="1059562"/>
            <a:ext cx="3864076" cy="1539375"/>
          </a:xfrm>
          <a:prstGeom prst="rect">
            <a:avLst/>
          </a:prstGeom>
        </p:spPr>
      </p:pic>
      <p:pic>
        <p:nvPicPr>
          <p:cNvPr id="7" name="Picture 6">
            <a:extLst>
              <a:ext uri="{FF2B5EF4-FFF2-40B4-BE49-F238E27FC236}">
                <a16:creationId xmlns:a16="http://schemas.microsoft.com/office/drawing/2014/main" id="{DF26B7ED-A9DA-CB63-1125-7D0568D27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116" y="2835264"/>
            <a:ext cx="4109884" cy="1894052"/>
          </a:xfrm>
          <a:prstGeom prst="rect">
            <a:avLst/>
          </a:prstGeom>
        </p:spPr>
      </p:pic>
      <p:pic>
        <p:nvPicPr>
          <p:cNvPr id="11" name="Picture 10">
            <a:extLst>
              <a:ext uri="{FF2B5EF4-FFF2-40B4-BE49-F238E27FC236}">
                <a16:creationId xmlns:a16="http://schemas.microsoft.com/office/drawing/2014/main" id="{1FB2D5EB-178F-BEB4-F684-2E975EEC3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762" y="5435069"/>
            <a:ext cx="4994785" cy="1398350"/>
          </a:xfrm>
          <a:prstGeom prst="rect">
            <a:avLst/>
          </a:prstGeom>
        </p:spPr>
      </p:pic>
      <p:pic>
        <p:nvPicPr>
          <p:cNvPr id="15" name="Picture 14">
            <a:extLst>
              <a:ext uri="{FF2B5EF4-FFF2-40B4-BE49-F238E27FC236}">
                <a16:creationId xmlns:a16="http://schemas.microsoft.com/office/drawing/2014/main" id="{899B329A-504B-F064-0D91-ED20680C0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1631" y="5432565"/>
            <a:ext cx="4873640" cy="1279946"/>
          </a:xfrm>
          <a:prstGeom prst="rect">
            <a:avLst/>
          </a:prstGeom>
        </p:spPr>
      </p:pic>
    </p:spTree>
    <p:extLst>
      <p:ext uri="{BB962C8B-B14F-4D97-AF65-F5344CB8AC3E}">
        <p14:creationId xmlns:p14="http://schemas.microsoft.com/office/powerpoint/2010/main" val="90246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3">
            <a:alphaModFix amt="37000"/>
            <a:extLst>
              <a:ext uri="{28A0092B-C50C-407E-A947-70E740481C1C}">
                <a14:useLocalDpi xmlns:a14="http://schemas.microsoft.com/office/drawing/2010/main" val="0"/>
              </a:ext>
            </a:extLst>
          </a:blip>
          <a:stretch>
            <a:fillRect/>
          </a:stretch>
        </p:blipFill>
        <p:spPr>
          <a:xfrm>
            <a:off x="-25310"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4202139657"/>
              </p:ext>
            </p:extLst>
          </p:nvPr>
        </p:nvGraphicFramePr>
        <p:xfrm>
          <a:off x="225049" y="131656"/>
          <a:ext cx="7522769" cy="10678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FA10D141-C988-2281-8AE6-3034DB36B478}"/>
              </a:ext>
            </a:extLst>
          </p:cNvPr>
          <p:cNvPicPr>
            <a:picLocks noChangeAspect="1"/>
          </p:cNvPicPr>
          <p:nvPr/>
        </p:nvPicPr>
        <p:blipFill>
          <a:blip r:embed="rId9">
            <a:alphaModFix amt="83000"/>
            <a:extLst>
              <a:ext uri="{28A0092B-C50C-407E-A947-70E740481C1C}">
                <a14:useLocalDpi xmlns:a14="http://schemas.microsoft.com/office/drawing/2010/main" val="0"/>
              </a:ext>
            </a:extLst>
          </a:blip>
          <a:stretch>
            <a:fillRect/>
          </a:stretch>
        </p:blipFill>
        <p:spPr>
          <a:xfrm>
            <a:off x="350924" y="4252133"/>
            <a:ext cx="3201069" cy="2524597"/>
          </a:xfrm>
          <a:prstGeom prst="rect">
            <a:avLst/>
          </a:prstGeom>
          <a:effectLst>
            <a:softEdge rad="0"/>
          </a:effectLst>
        </p:spPr>
      </p:pic>
      <p:pic>
        <p:nvPicPr>
          <p:cNvPr id="7" name="Picture 6">
            <a:extLst>
              <a:ext uri="{FF2B5EF4-FFF2-40B4-BE49-F238E27FC236}">
                <a16:creationId xmlns:a16="http://schemas.microsoft.com/office/drawing/2014/main" id="{CF830723-521C-2CA0-FED2-6D19BFA95911}"/>
              </a:ext>
            </a:extLst>
          </p:cNvPr>
          <p:cNvPicPr>
            <a:picLocks noChangeAspect="1"/>
          </p:cNvPicPr>
          <p:nvPr/>
        </p:nvPicPr>
        <p:blipFill>
          <a:blip r:embed="rId10">
            <a:alphaModFix amt="85000"/>
            <a:extLst>
              <a:ext uri="{28A0092B-C50C-407E-A947-70E740481C1C}">
                <a14:useLocalDpi xmlns:a14="http://schemas.microsoft.com/office/drawing/2010/main" val="0"/>
              </a:ext>
            </a:extLst>
          </a:blip>
          <a:stretch>
            <a:fillRect/>
          </a:stretch>
        </p:blipFill>
        <p:spPr>
          <a:xfrm>
            <a:off x="3739823" y="4252134"/>
            <a:ext cx="3721854" cy="2524597"/>
          </a:xfrm>
          <a:prstGeom prst="rect">
            <a:avLst/>
          </a:prstGeom>
        </p:spPr>
      </p:pic>
      <p:pic>
        <p:nvPicPr>
          <p:cNvPr id="9" name="Picture 8">
            <a:extLst>
              <a:ext uri="{FF2B5EF4-FFF2-40B4-BE49-F238E27FC236}">
                <a16:creationId xmlns:a16="http://schemas.microsoft.com/office/drawing/2014/main" id="{4864B79D-B8A7-A24F-24F6-6B754F787E5B}"/>
              </a:ext>
            </a:extLst>
          </p:cNvPr>
          <p:cNvPicPr>
            <a:picLocks noChangeAspect="1"/>
          </p:cNvPicPr>
          <p:nvPr/>
        </p:nvPicPr>
        <p:blipFill>
          <a:blip r:embed="rId11">
            <a:alphaModFix amt="84000"/>
            <a:extLst>
              <a:ext uri="{28A0092B-C50C-407E-A947-70E740481C1C}">
                <a14:useLocalDpi xmlns:a14="http://schemas.microsoft.com/office/drawing/2010/main" val="0"/>
              </a:ext>
            </a:extLst>
          </a:blip>
          <a:stretch>
            <a:fillRect/>
          </a:stretch>
        </p:blipFill>
        <p:spPr>
          <a:xfrm>
            <a:off x="7534275" y="4223598"/>
            <a:ext cx="4444585" cy="2524597"/>
          </a:xfrm>
          <a:prstGeom prst="rect">
            <a:avLst/>
          </a:prstGeom>
        </p:spPr>
      </p:pic>
      <p:graphicFrame>
        <p:nvGraphicFramePr>
          <p:cNvPr id="10" name="Diagram 9">
            <a:extLst>
              <a:ext uri="{FF2B5EF4-FFF2-40B4-BE49-F238E27FC236}">
                <a16:creationId xmlns:a16="http://schemas.microsoft.com/office/drawing/2014/main" id="{0471EDED-94B4-308D-9D65-0CBDCA13ECEA}"/>
              </a:ext>
            </a:extLst>
          </p:cNvPr>
          <p:cNvGraphicFramePr/>
          <p:nvPr>
            <p:extLst>
              <p:ext uri="{D42A27DB-BD31-4B8C-83A1-F6EECF244321}">
                <p14:modId xmlns:p14="http://schemas.microsoft.com/office/powerpoint/2010/main" val="3194637651"/>
              </p:ext>
            </p:extLst>
          </p:nvPr>
        </p:nvGraphicFramePr>
        <p:xfrm>
          <a:off x="225049" y="1300087"/>
          <a:ext cx="10979484" cy="29142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9774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B430C6-EBC2-D2AB-08CE-E7B09D7640D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BAFFBBC-10D7-3671-412F-270D8B88D62B}"/>
              </a:ext>
            </a:extLst>
          </p:cNvPr>
          <p:cNvSpPr>
            <a:spLocks noGrp="1"/>
          </p:cNvSpPr>
          <p:nvPr>
            <p:ph type="title"/>
          </p:nvPr>
        </p:nvSpPr>
        <p:spPr>
          <a:xfrm>
            <a:off x="271479" y="8549"/>
            <a:ext cx="8596668" cy="108537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IN" dirty="0"/>
              <a:t>UNDERSTANDING THE COLUMNS AND THE DOMAIN – LANDUSE/</a:t>
            </a:r>
            <a:br>
              <a:rPr lang="en-IN" dirty="0"/>
            </a:br>
            <a:endParaRPr lang="en-IN" dirty="0"/>
          </a:p>
        </p:txBody>
      </p:sp>
      <p:sp>
        <p:nvSpPr>
          <p:cNvPr id="8" name="Rectangle 7">
            <a:extLst>
              <a:ext uri="{FF2B5EF4-FFF2-40B4-BE49-F238E27FC236}">
                <a16:creationId xmlns:a16="http://schemas.microsoft.com/office/drawing/2014/main" id="{3BB64A99-4639-DD05-4C7D-F679A431C624}"/>
              </a:ext>
            </a:extLst>
          </p:cNvPr>
          <p:cNvSpPr/>
          <p:nvPr/>
        </p:nvSpPr>
        <p:spPr>
          <a:xfrm>
            <a:off x="126728" y="1002890"/>
            <a:ext cx="11927620" cy="5742039"/>
          </a:xfrm>
          <a:prstGeom prst="rect">
            <a:avLst/>
          </a:prstGeom>
          <a:solidFill>
            <a:schemeClr val="bg1">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75BDDC7-EEA7-47AC-A2B9-C43F6BED3183}"/>
              </a:ext>
            </a:extLst>
          </p:cNvPr>
          <p:cNvSpPr txBox="1"/>
          <p:nvPr/>
        </p:nvSpPr>
        <p:spPr>
          <a:xfrm>
            <a:off x="245806" y="1091380"/>
            <a:ext cx="11700388" cy="4832092"/>
          </a:xfrm>
          <a:prstGeom prst="rect">
            <a:avLst/>
          </a:prstGeom>
          <a:noFill/>
        </p:spPr>
        <p:txBody>
          <a:bodyPr wrap="square" rtlCol="0">
            <a:spAutoFit/>
          </a:bodyPr>
          <a:lstStyle/>
          <a:p>
            <a:pPr marL="285750" indent="-285750">
              <a:buFont typeface="Wingdings" panose="05000000000000000000" pitchFamily="2" charset="2"/>
              <a:buChar char="v"/>
            </a:pPr>
            <a:r>
              <a:rPr lang="en-IN" sz="1400" dirty="0"/>
              <a:t>SINGLE FAMILY USE – Full-blown apartments, spacious </a:t>
            </a:r>
          </a:p>
          <a:p>
            <a:pPr marL="285750" indent="-285750">
              <a:buFont typeface="Wingdings" panose="05000000000000000000" pitchFamily="2" charset="2"/>
              <a:buChar char="v"/>
            </a:pPr>
            <a:r>
              <a:rPr lang="en-IN" sz="1400" dirty="0"/>
              <a:t>Duplex , quad plex ,  triplex- </a:t>
            </a:r>
          </a:p>
          <a:p>
            <a:pPr marL="742950" lvl="1" indent="-285750">
              <a:buFont typeface="Wingdings" panose="05000000000000000000" pitchFamily="2" charset="2"/>
              <a:buChar char="v"/>
            </a:pPr>
            <a:r>
              <a:rPr lang="en-US" sz="1400" dirty="0"/>
              <a:t>A duplex is a residential building that is divided into two separate units, each with its own entrance, living space, kitchen, and bathroom. The two units can be side by side or stacked one on top of the other.</a:t>
            </a:r>
          </a:p>
          <a:p>
            <a:pPr marL="742950" lvl="1" indent="-285750">
              <a:buFont typeface="Wingdings" panose="05000000000000000000" pitchFamily="2" charset="2"/>
              <a:buChar char="v"/>
            </a:pPr>
            <a:r>
              <a:rPr lang="en-US" sz="1400" dirty="0"/>
              <a:t>urban and suburban areas of Nashville as they provide more density than a single-family home while still maintaining a residential feel.</a:t>
            </a:r>
          </a:p>
          <a:p>
            <a:pPr marL="742950" lvl="1" indent="-285750">
              <a:buFont typeface="Wingdings" panose="05000000000000000000" pitchFamily="2" charset="2"/>
              <a:buChar char="v"/>
            </a:pPr>
            <a:r>
              <a:rPr lang="en-US" sz="1400" dirty="0"/>
              <a:t>Triplex -higher density housing is being introduced.</a:t>
            </a:r>
          </a:p>
          <a:p>
            <a:pPr marL="742950" lvl="1" indent="-285750">
              <a:buFont typeface="Wingdings" panose="05000000000000000000" pitchFamily="2" charset="2"/>
              <a:buChar char="v"/>
            </a:pPr>
            <a:r>
              <a:rPr lang="en-US" sz="1400" dirty="0"/>
              <a:t>Quadplexes are prevalent in areas where there is a demand for affordable multi-family housing, offering a good balance between density and residential quality of life.</a:t>
            </a:r>
            <a:endParaRPr lang="en-IN" sz="1400" dirty="0"/>
          </a:p>
          <a:p>
            <a:pPr marL="285750" indent="-285750">
              <a:buFont typeface="Wingdings" panose="05000000000000000000" pitchFamily="2" charset="2"/>
              <a:buChar char="v"/>
            </a:pPr>
            <a:r>
              <a:rPr lang="en-US" sz="1400" dirty="0"/>
              <a:t>A zero-lot-line house is a piece of residential real estate in which the structure comes up to, or very near to, the edge of the property line. Rowhouses, garden homes, patio homes, and townhomes are all types of properties that may be zero-lot-line homes</a:t>
            </a:r>
          </a:p>
          <a:p>
            <a:pPr marL="285750" indent="-285750">
              <a:buFont typeface="Wingdings" panose="05000000000000000000" pitchFamily="2" charset="2"/>
              <a:buChar char="v"/>
            </a:pPr>
            <a:r>
              <a:rPr lang="en-US" sz="1400" dirty="0"/>
              <a:t>Office buildings one or two stories – public buildings </a:t>
            </a:r>
          </a:p>
          <a:p>
            <a:pPr marL="285750" indent="-285750">
              <a:buFont typeface="Wingdings" panose="05000000000000000000" pitchFamily="2" charset="2"/>
              <a:buChar char="v"/>
            </a:pPr>
            <a:r>
              <a:rPr lang="en-US" sz="1400" dirty="0"/>
              <a:t>Church or parsonage – public gathering spaces </a:t>
            </a:r>
          </a:p>
          <a:p>
            <a:pPr marL="285750" indent="-285750">
              <a:buFont typeface="Wingdings" panose="05000000000000000000" pitchFamily="2" charset="2"/>
              <a:buChar char="v"/>
            </a:pPr>
            <a:r>
              <a:rPr lang="en-US" sz="1400" dirty="0"/>
              <a:t>Green belt/res green belt – near eco-friendly zones so probably more expensive </a:t>
            </a:r>
          </a:p>
          <a:p>
            <a:pPr marL="285750" indent="-285750">
              <a:buFont typeface="Wingdings" panose="05000000000000000000" pitchFamily="2" charset="2"/>
              <a:buChar char="v"/>
            </a:pPr>
            <a:r>
              <a:rPr lang="en-US" sz="1400" dirty="0"/>
              <a:t>Club/ Union hall/lodge</a:t>
            </a:r>
          </a:p>
          <a:p>
            <a:pPr marL="285750" indent="-285750">
              <a:buFont typeface="Wingdings" panose="05000000000000000000" pitchFamily="2" charset="2"/>
              <a:buChar char="v"/>
            </a:pPr>
            <a:r>
              <a:rPr lang="en-US" sz="1400" dirty="0"/>
              <a:t>A split-level home is a type of house where the floor levels are staggered. Typically, these homes have three or more levels that are connected by short flights of stairs. The design is characterized by its efficient use of space and distinct separation of living areas.</a:t>
            </a:r>
          </a:p>
          <a:p>
            <a:pPr marL="285750" indent="-285750">
              <a:buFont typeface="Wingdings" panose="05000000000000000000" pitchFamily="2" charset="2"/>
              <a:buChar char="v"/>
            </a:pPr>
            <a:endParaRPr lang="en-US" sz="1400" b="1" dirty="0"/>
          </a:p>
          <a:p>
            <a:pPr marL="285750" indent="-285750">
              <a:buFont typeface="Wingdings" panose="05000000000000000000" pitchFamily="2" charset="2"/>
              <a:buChar char="v"/>
            </a:pPr>
            <a:endParaRPr lang="en-US" sz="1400" b="1" dirty="0"/>
          </a:p>
          <a:p>
            <a:pPr marL="285750" indent="-285750">
              <a:buFont typeface="Wingdings" panose="05000000000000000000" pitchFamily="2" charset="2"/>
              <a:buChar char="v"/>
            </a:pPr>
            <a:endParaRPr lang="en-US" sz="1400" b="1" dirty="0"/>
          </a:p>
          <a:p>
            <a:pPr marL="285750" indent="-285750">
              <a:buFont typeface="Wingdings" panose="05000000000000000000" pitchFamily="2" charset="2"/>
              <a:buChar char="v"/>
            </a:pPr>
            <a:endParaRPr lang="en-IN" sz="1400" b="1" dirty="0"/>
          </a:p>
          <a:p>
            <a:pPr marL="285750" indent="-285750">
              <a:buFont typeface="Wingdings" panose="05000000000000000000" pitchFamily="2" charset="2"/>
              <a:buChar char="v"/>
            </a:pPr>
            <a:endParaRPr lang="en-IN" sz="1400" b="1" dirty="0"/>
          </a:p>
        </p:txBody>
      </p:sp>
    </p:spTree>
    <p:extLst>
      <p:ext uri="{BB962C8B-B14F-4D97-AF65-F5344CB8AC3E}">
        <p14:creationId xmlns:p14="http://schemas.microsoft.com/office/powerpoint/2010/main" val="423017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3783059811"/>
              </p:ext>
            </p:extLst>
          </p:nvPr>
        </p:nvGraphicFramePr>
        <p:xfrm>
          <a:off x="225048" y="131656"/>
          <a:ext cx="7090151" cy="76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0674535-7F3A-A167-CD6A-CE58C5CF3C3A}"/>
              </a:ext>
            </a:extLst>
          </p:cNvPr>
          <p:cNvSpPr txBox="1"/>
          <p:nvPr/>
        </p:nvSpPr>
        <p:spPr>
          <a:xfrm>
            <a:off x="188018" y="835654"/>
            <a:ext cx="11866330" cy="72635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endParaRPr lang="en-IN" sz="1400" dirty="0">
              <a:solidFill>
                <a:sysClr val="windowText" lastClr="000000"/>
              </a:solidFill>
            </a:endParaRPr>
          </a:p>
          <a:p>
            <a:r>
              <a:rPr lang="en-IN" sz="1400" b="1" dirty="0">
                <a:solidFill>
                  <a:srgbClr val="C00000"/>
                </a:solidFill>
              </a:rPr>
              <a:t>CITY ANALYSIS -</a:t>
            </a:r>
          </a:p>
          <a:p>
            <a:pPr marL="285750" indent="-285750">
              <a:buFont typeface="Arial" panose="020B0604020202020204" pitchFamily="34" charset="0"/>
              <a:buChar char="•"/>
            </a:pPr>
            <a:r>
              <a:rPr lang="en-IN" sz="1400" b="1" dirty="0">
                <a:solidFill>
                  <a:sysClr val="windowText" lastClr="000000"/>
                </a:solidFill>
              </a:rPr>
              <a:t>Madison, </a:t>
            </a:r>
            <a:r>
              <a:rPr lang="en-US" sz="1400" b="1" dirty="0">
                <a:solidFill>
                  <a:sysClr val="windowText" lastClr="000000"/>
                </a:solidFill>
              </a:rPr>
              <a:t>Hickory, and Goodlettsville are closer to the green ambient zones and</a:t>
            </a:r>
            <a:r>
              <a:rPr lang="en-IN" sz="1400" b="1" dirty="0">
                <a:solidFill>
                  <a:sysClr val="windowText" lastClr="000000"/>
                </a:solidFill>
              </a:rPr>
              <a:t> connected to Nashville</a:t>
            </a:r>
          </a:p>
          <a:p>
            <a:pPr marL="285750" indent="-285750">
              <a:buFont typeface="Arial" panose="020B0604020202020204" pitchFamily="34" charset="0"/>
              <a:buChar char="•"/>
            </a:pPr>
            <a:r>
              <a:rPr lang="en-IN" sz="1400" b="1" dirty="0">
                <a:solidFill>
                  <a:sysClr val="windowText" lastClr="000000"/>
                </a:solidFill>
              </a:rPr>
              <a:t>Observation – all are in proximity of the city but a little in the green zones </a:t>
            </a:r>
          </a:p>
          <a:p>
            <a:pPr marL="285750" indent="-285750">
              <a:buFont typeface="Arial" panose="020B0604020202020204" pitchFamily="34" charset="0"/>
              <a:buChar char="•"/>
            </a:pPr>
            <a:r>
              <a:rPr lang="en-IN" sz="1400" b="1" dirty="0">
                <a:solidFill>
                  <a:sysClr val="windowText" lastClr="000000"/>
                </a:solidFill>
              </a:rPr>
              <a:t>Old hickory is near Cumberland river  </a:t>
            </a:r>
          </a:p>
          <a:p>
            <a:pPr marL="285750" indent="-285750">
              <a:buFont typeface="Arial" panose="020B0604020202020204" pitchFamily="34" charset="0"/>
              <a:buChar char="•"/>
            </a:pPr>
            <a:r>
              <a:rPr lang="en-IN" sz="1400" b="1" dirty="0" err="1">
                <a:solidFill>
                  <a:sysClr val="windowText" lastClr="000000"/>
                </a:solidFill>
              </a:rPr>
              <a:t>Joleton</a:t>
            </a:r>
            <a:r>
              <a:rPr lang="en-IN" sz="1400" b="1" dirty="0">
                <a:solidFill>
                  <a:sysClr val="windowText" lastClr="000000"/>
                </a:solidFill>
              </a:rPr>
              <a:t> and </a:t>
            </a:r>
            <a:r>
              <a:rPr lang="en-IN" sz="1400" b="1" dirty="0" err="1">
                <a:solidFill>
                  <a:sysClr val="windowText" lastClr="000000"/>
                </a:solidFill>
              </a:rPr>
              <a:t>Whitescreek</a:t>
            </a:r>
            <a:r>
              <a:rPr lang="en-IN" sz="1400" b="1" dirty="0">
                <a:solidFill>
                  <a:sysClr val="windowText" lastClr="000000"/>
                </a:solidFill>
              </a:rPr>
              <a:t> are through in the green region but disconnected.</a:t>
            </a:r>
          </a:p>
          <a:p>
            <a:pPr marL="285750" indent="-285750">
              <a:buFont typeface="Arial" panose="020B0604020202020204" pitchFamily="34" charset="0"/>
              <a:buChar char="•"/>
            </a:pPr>
            <a:endParaRPr lang="en-IN" sz="1400" b="1" dirty="0">
              <a:solidFill>
                <a:sysClr val="windowText" lastClr="000000"/>
              </a:solidFill>
            </a:endParaRPr>
          </a:p>
          <a:p>
            <a:r>
              <a:rPr lang="en-IN" sz="1400" b="1" dirty="0">
                <a:solidFill>
                  <a:srgbClr val="C00000"/>
                </a:solidFill>
              </a:rPr>
              <a:t>CITY VS LANDUSE PATTERN </a:t>
            </a:r>
            <a:r>
              <a:rPr lang="en-IN" sz="1400" b="1" dirty="0">
                <a:solidFill>
                  <a:sysClr val="windowText" lastClr="000000"/>
                </a:solidFill>
              </a:rPr>
              <a:t>– </a:t>
            </a:r>
          </a:p>
          <a:p>
            <a:r>
              <a:rPr lang="en-IN" sz="1400" b="1" dirty="0">
                <a:solidFill>
                  <a:sysClr val="windowText" lastClr="000000"/>
                </a:solidFill>
              </a:rPr>
              <a:t>Top customers based on land use – </a:t>
            </a:r>
          </a:p>
          <a:p>
            <a:pPr marL="285750" indent="-285750">
              <a:buFont typeface="Arial" panose="020B0604020202020204" pitchFamily="34" charset="0"/>
              <a:buChar char="•"/>
            </a:pPr>
            <a:r>
              <a:rPr lang="en-IN" sz="1400" b="1" dirty="0">
                <a:solidFill>
                  <a:sysClr val="windowText" lastClr="000000"/>
                </a:solidFill>
              </a:rPr>
              <a:t>single family&gt; duplex &gt; zero lot line </a:t>
            </a:r>
          </a:p>
          <a:p>
            <a:pPr marL="285750" indent="-285750">
              <a:buFont typeface="Arial" panose="020B0604020202020204" pitchFamily="34" charset="0"/>
              <a:buChar char="•"/>
            </a:pPr>
            <a:r>
              <a:rPr lang="en-IN" sz="1400" b="1" dirty="0">
                <a:solidFill>
                  <a:sysClr val="windowText" lastClr="000000"/>
                </a:solidFill>
              </a:rPr>
              <a:t>In the middle we have mostly common buildings </a:t>
            </a:r>
          </a:p>
          <a:p>
            <a:pPr marL="285750" indent="-285750">
              <a:buFont typeface="Arial" panose="020B0604020202020204" pitchFamily="34" charset="0"/>
              <a:buChar char="•"/>
            </a:pPr>
            <a:r>
              <a:rPr lang="en-IN" sz="1400" b="1" dirty="0">
                <a:solidFill>
                  <a:sysClr val="windowText" lastClr="000000"/>
                </a:solidFill>
              </a:rPr>
              <a:t>However in the end we have clubs/union hall&gt;mobile homes &gt; split class</a:t>
            </a:r>
          </a:p>
          <a:p>
            <a:pPr marL="285750" indent="-285750">
              <a:buFont typeface="Arial" panose="020B0604020202020204" pitchFamily="34" charset="0"/>
              <a:buChar char="•"/>
            </a:pPr>
            <a:r>
              <a:rPr lang="en-IN" sz="1400" b="1" dirty="0">
                <a:solidFill>
                  <a:sysClr val="windowText" lastClr="000000"/>
                </a:solidFill>
              </a:rPr>
              <a:t>Insights – here we can target the families by continuing the policies in the cities which they prefer</a:t>
            </a:r>
          </a:p>
          <a:p>
            <a:pPr marL="742950" lvl="1" indent="-285750">
              <a:buFont typeface="Arial" panose="020B0604020202020204" pitchFamily="34" charset="0"/>
              <a:buChar char="•"/>
            </a:pPr>
            <a:r>
              <a:rPr lang="en-IN" sz="1400" b="1" dirty="0">
                <a:solidFill>
                  <a:sysClr val="windowText" lastClr="000000"/>
                </a:solidFill>
              </a:rPr>
              <a:t>however clubs and mobile homes offer promising economic growth due to their activities and flexibility. </a:t>
            </a:r>
          </a:p>
          <a:p>
            <a:pPr marL="742950" lvl="1" indent="-285750">
              <a:buFont typeface="Arial" panose="020B0604020202020204" pitchFamily="34" charset="0"/>
              <a:buChar char="•"/>
            </a:pPr>
            <a:r>
              <a:rPr lang="en-IN" sz="1400" b="1" dirty="0">
                <a:solidFill>
                  <a:sysClr val="windowText" lastClr="000000"/>
                </a:solidFill>
              </a:rPr>
              <a:t>It must be seen why they are not preferred</a:t>
            </a:r>
          </a:p>
          <a:p>
            <a:pPr marL="285750" indent="-285750">
              <a:buFont typeface="Arial" panose="020B0604020202020204" pitchFamily="34" charset="0"/>
              <a:buChar char="•"/>
            </a:pPr>
            <a:r>
              <a:rPr lang="en-IN" sz="1400" b="1" dirty="0">
                <a:solidFill>
                  <a:sysClr val="windowText" lastClr="000000"/>
                </a:solidFill>
              </a:rPr>
              <a:t>Withing the duplex, triplex and quadplex we see that duplex in madison are preferred over </a:t>
            </a:r>
          </a:p>
          <a:p>
            <a:r>
              <a:rPr lang="en-IN" sz="1400" b="1" dirty="0">
                <a:solidFill>
                  <a:sysClr val="windowText" lastClr="000000"/>
                </a:solidFill>
              </a:rPr>
              <a:t>     triplex in old hickory however quad plex in OH are preferred over MAD due to space</a:t>
            </a:r>
          </a:p>
          <a:p>
            <a:pPr marL="285750" indent="-285750">
              <a:buFont typeface="Arial" panose="020B0604020202020204" pitchFamily="34" charset="0"/>
              <a:buChar char="•"/>
            </a:pPr>
            <a:r>
              <a:rPr lang="en-IN" sz="1400" b="1" dirty="0">
                <a:solidFill>
                  <a:sysClr val="windowText" lastClr="000000"/>
                </a:solidFill>
              </a:rPr>
              <a:t>Vacant resid land is more available in Nashville which can be used for new projects as its</a:t>
            </a:r>
          </a:p>
          <a:p>
            <a:r>
              <a:rPr lang="en-IN" sz="1400" b="1" dirty="0">
                <a:solidFill>
                  <a:sysClr val="windowText" lastClr="000000"/>
                </a:solidFill>
              </a:rPr>
              <a:t>     location is similar to MAD and OH</a:t>
            </a:r>
          </a:p>
          <a:p>
            <a:r>
              <a:rPr lang="en-IN" sz="1400" b="1" dirty="0">
                <a:solidFill>
                  <a:srgbClr val="C00000"/>
                </a:solidFill>
              </a:rPr>
              <a:t>RECOMMENDATION </a:t>
            </a:r>
          </a:p>
          <a:p>
            <a:pPr marL="285750" indent="-285750">
              <a:buFont typeface="Arial" panose="020B0604020202020204" pitchFamily="34" charset="0"/>
              <a:buChar char="•"/>
            </a:pPr>
            <a:r>
              <a:rPr lang="en-IN" sz="1400" b="1" dirty="0">
                <a:solidFill>
                  <a:sysClr val="windowText" lastClr="000000"/>
                </a:solidFill>
              </a:rPr>
              <a:t>Since club union halls are preferred in Madison which is a popular residential area more can</a:t>
            </a:r>
          </a:p>
          <a:p>
            <a:r>
              <a:rPr lang="en-IN" sz="1400" b="1" dirty="0">
                <a:solidFill>
                  <a:sysClr val="windowText" lastClr="000000"/>
                </a:solidFill>
              </a:rPr>
              <a:t>     be initiated in Nashville and </a:t>
            </a:r>
            <a:r>
              <a:rPr lang="en-IN" sz="1400" b="1" dirty="0" err="1">
                <a:solidFill>
                  <a:sysClr val="windowText" lastClr="000000"/>
                </a:solidFill>
              </a:rPr>
              <a:t>GoodsVille</a:t>
            </a:r>
            <a:r>
              <a:rPr lang="en-IN" sz="1400" b="1" dirty="0">
                <a:solidFill>
                  <a:sysClr val="windowText" lastClr="000000"/>
                </a:solidFill>
              </a:rPr>
              <a:t> as there the number is less.</a:t>
            </a:r>
          </a:p>
          <a:p>
            <a:pPr marL="285750" indent="-285750">
              <a:buFont typeface="Arial" panose="020B0604020202020204" pitchFamily="34" charset="0"/>
              <a:buChar char="•"/>
            </a:pPr>
            <a:r>
              <a:rPr lang="en-IN" sz="1400" b="1" dirty="0">
                <a:solidFill>
                  <a:sysClr val="windowText" lastClr="000000"/>
                </a:solidFill>
              </a:rPr>
              <a:t>Also mobile homes just have Madison where they can be promoted more for their flexibility</a:t>
            </a:r>
          </a:p>
          <a:p>
            <a:pPr marL="742950" lvl="1" indent="-285750">
              <a:buFont typeface="Arial" panose="020B0604020202020204" pitchFamily="34" charset="0"/>
              <a:buChar char="•"/>
            </a:pPr>
            <a:r>
              <a:rPr lang="en-IN" sz="1400" b="1" dirty="0">
                <a:solidFill>
                  <a:sysClr val="windowText" lastClr="000000"/>
                </a:solidFill>
              </a:rPr>
              <a:t>Or in areas like </a:t>
            </a:r>
            <a:r>
              <a:rPr lang="en-IN" sz="1400" b="1" dirty="0" err="1">
                <a:solidFill>
                  <a:sysClr val="windowText" lastClr="000000"/>
                </a:solidFill>
              </a:rPr>
              <a:t>Joleton</a:t>
            </a:r>
            <a:r>
              <a:rPr lang="en-IN" sz="1400" b="1" dirty="0">
                <a:solidFill>
                  <a:sysClr val="windowText" lastClr="000000"/>
                </a:solidFill>
              </a:rPr>
              <a:t> and white creek </a:t>
            </a:r>
          </a:p>
          <a:p>
            <a:pPr marL="285750" indent="-285750">
              <a:buFont typeface="Arial" panose="020B0604020202020204" pitchFamily="34" charset="0"/>
              <a:buChar char="•"/>
            </a:pPr>
            <a:r>
              <a:rPr lang="en-US" sz="1400" dirty="0">
                <a:solidFill>
                  <a:sysClr val="windowText" lastClr="000000"/>
                </a:solidFill>
              </a:rPr>
              <a:t>Split class house type can be promoted in green areas like </a:t>
            </a:r>
            <a:r>
              <a:rPr lang="en-US" sz="1400" dirty="0" err="1">
                <a:solidFill>
                  <a:sysClr val="windowText" lastClr="000000"/>
                </a:solidFill>
              </a:rPr>
              <a:t>Joleton</a:t>
            </a:r>
            <a:r>
              <a:rPr lang="en-US" sz="1400" dirty="0">
                <a:solidFill>
                  <a:sysClr val="windowText" lastClr="000000"/>
                </a:solidFill>
              </a:rPr>
              <a:t> and Whites Creek </a:t>
            </a:r>
          </a:p>
          <a:p>
            <a:pPr marL="742950" lvl="1" indent="-285750">
              <a:buFont typeface="Arial" panose="020B0604020202020204" pitchFamily="34" charset="0"/>
              <a:buChar char="•"/>
            </a:pPr>
            <a:r>
              <a:rPr lang="en-US" sz="1400" dirty="0">
                <a:solidFill>
                  <a:sysClr val="windowText" lastClr="000000"/>
                </a:solidFill>
              </a:rPr>
              <a:t>The design maximizes the use of a smaller footprint by stacking the living areas.</a:t>
            </a:r>
          </a:p>
          <a:p>
            <a:pPr marL="742950" lvl="1" indent="-285750">
              <a:buFont typeface="Arial" panose="020B0604020202020204" pitchFamily="34" charset="0"/>
              <a:buChar char="•"/>
            </a:pPr>
            <a:r>
              <a:rPr lang="en-US" sz="1400" dirty="0">
                <a:solidFill>
                  <a:sysClr val="windowText" lastClr="000000"/>
                </a:solidFill>
              </a:rPr>
              <a:t>Often more affordable to build on sloped or uneven terrain compared to levelling land </a:t>
            </a:r>
          </a:p>
          <a:p>
            <a:pPr lvl="1"/>
            <a:r>
              <a:rPr lang="en-US" sz="1400" dirty="0">
                <a:solidFill>
                  <a:sysClr val="windowText" lastClr="000000"/>
                </a:solidFill>
              </a:rPr>
              <a:t>     for a single-story home.</a:t>
            </a:r>
          </a:p>
          <a:p>
            <a:pPr lvl="1"/>
            <a:endParaRPr lang="en-IN" sz="1400" b="1" dirty="0">
              <a:solidFill>
                <a:sysClr val="windowText" lastClr="000000"/>
              </a:solidFill>
            </a:endParaRPr>
          </a:p>
          <a:p>
            <a:pPr marL="285750" indent="-285750">
              <a:buFont typeface="Arial" panose="020B0604020202020204" pitchFamily="34" charset="0"/>
              <a:buChar char="•"/>
            </a:pPr>
            <a:endParaRPr lang="en-IN" sz="3200" b="1" dirty="0">
              <a:solidFill>
                <a:sysClr val="windowText" lastClr="000000"/>
              </a:solidFill>
            </a:endParaRPr>
          </a:p>
          <a:p>
            <a:endParaRPr lang="en-IN" sz="1400" dirty="0">
              <a:solidFill>
                <a:sysClr val="windowText" lastClr="000000"/>
              </a:solidFill>
            </a:endParaRPr>
          </a:p>
        </p:txBody>
      </p:sp>
      <p:pic>
        <p:nvPicPr>
          <p:cNvPr id="6" name="Picture 5">
            <a:extLst>
              <a:ext uri="{FF2B5EF4-FFF2-40B4-BE49-F238E27FC236}">
                <a16:creationId xmlns:a16="http://schemas.microsoft.com/office/drawing/2014/main" id="{C45D1DEE-037C-FC9A-7610-6F5BBE1B15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3665" y="227490"/>
            <a:ext cx="2959510" cy="2513252"/>
          </a:xfrm>
          <a:prstGeom prst="rect">
            <a:avLst/>
          </a:prstGeom>
        </p:spPr>
      </p:pic>
      <p:pic>
        <p:nvPicPr>
          <p:cNvPr id="9" name="Picture 8">
            <a:extLst>
              <a:ext uri="{FF2B5EF4-FFF2-40B4-BE49-F238E27FC236}">
                <a16:creationId xmlns:a16="http://schemas.microsoft.com/office/drawing/2014/main" id="{5B897FDE-266C-1A7B-A0E1-8E482B2255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6558" y="4021613"/>
            <a:ext cx="4055807" cy="2430654"/>
          </a:xfrm>
          <a:prstGeom prst="rect">
            <a:avLst/>
          </a:prstGeom>
        </p:spPr>
      </p:pic>
    </p:spTree>
    <p:extLst>
      <p:ext uri="{BB962C8B-B14F-4D97-AF65-F5344CB8AC3E}">
        <p14:creationId xmlns:p14="http://schemas.microsoft.com/office/powerpoint/2010/main" val="54829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F89701-DB3E-5D54-A219-050686FCC163}"/>
              </a:ext>
            </a:extLst>
          </p:cNvPr>
          <p:cNvPicPr>
            <a:picLocks noChangeAspect="1"/>
          </p:cNvPicPr>
          <p:nvPr/>
        </p:nvPicPr>
        <p:blipFill>
          <a:blip r:embed="rId2">
            <a:alphaModFix amt="37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aphicFrame>
        <p:nvGraphicFramePr>
          <p:cNvPr id="20" name="Diagram 19">
            <a:extLst>
              <a:ext uri="{FF2B5EF4-FFF2-40B4-BE49-F238E27FC236}">
                <a16:creationId xmlns:a16="http://schemas.microsoft.com/office/drawing/2014/main" id="{9389355C-687E-2E23-B9C5-8F631C4FA0FE}"/>
              </a:ext>
            </a:extLst>
          </p:cNvPr>
          <p:cNvGraphicFramePr/>
          <p:nvPr>
            <p:extLst>
              <p:ext uri="{D42A27DB-BD31-4B8C-83A1-F6EECF244321}">
                <p14:modId xmlns:p14="http://schemas.microsoft.com/office/powerpoint/2010/main" val="2884946905"/>
              </p:ext>
            </p:extLst>
          </p:nvPr>
        </p:nvGraphicFramePr>
        <p:xfrm>
          <a:off x="225050" y="131656"/>
          <a:ext cx="6174658" cy="108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E4C5753-12A8-DA39-F691-A9743B0724FA}"/>
              </a:ext>
            </a:extLst>
          </p:cNvPr>
          <p:cNvSpPr txBox="1"/>
          <p:nvPr/>
        </p:nvSpPr>
        <p:spPr>
          <a:xfrm>
            <a:off x="225050" y="1144379"/>
            <a:ext cx="6174658" cy="544764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171450" indent="-171450">
              <a:buFont typeface="Arial" panose="020B0604020202020204" pitchFamily="34" charset="0"/>
              <a:buChar char="•"/>
            </a:pPr>
            <a:r>
              <a:rPr lang="en-US" sz="1200" b="1" dirty="0"/>
              <a:t>there has been an upward trend from 2013 to 2015 and then descending.</a:t>
            </a:r>
          </a:p>
          <a:p>
            <a:pPr marL="171450" indent="-171450">
              <a:buFont typeface="Arial" panose="020B0604020202020204" pitchFamily="34" charset="0"/>
              <a:buChar char="•"/>
            </a:pPr>
            <a:r>
              <a:rPr lang="en-US" sz="1200" b="1" dirty="0"/>
              <a:t>33% jump from 2013 to 2014 </a:t>
            </a:r>
          </a:p>
          <a:p>
            <a:pPr marL="628650" lvl="1" indent="-171450">
              <a:buFont typeface="Arial" panose="020B0604020202020204" pitchFamily="34" charset="0"/>
              <a:buChar char="•"/>
            </a:pPr>
            <a:r>
              <a:rPr lang="en-US" sz="1200" b="1" dirty="0"/>
              <a:t> Economic recovery after the 2008 financial crisis, lower interest rates by </a:t>
            </a:r>
            <a:r>
              <a:rPr lang="en-US" sz="1200" b="1" dirty="0" err="1"/>
              <a:t>fedral</a:t>
            </a:r>
            <a:r>
              <a:rPr lang="en-US" sz="1200" b="1" dirty="0"/>
              <a:t> reserve to boost infra policies, and an influx of new residents moving to Nashville due to job opportunities and a growing economy.</a:t>
            </a:r>
          </a:p>
          <a:p>
            <a:pPr marL="628650" lvl="1" indent="-171450">
              <a:buFont typeface="Arial" panose="020B0604020202020204" pitchFamily="34" charset="0"/>
              <a:buChar char="•"/>
            </a:pPr>
            <a:r>
              <a:rPr lang="en-US" sz="1200" b="1" dirty="0"/>
              <a:t>Adopted in 2015, the </a:t>
            </a:r>
            <a:r>
              <a:rPr lang="en-US" sz="1200" b="1" dirty="0" err="1"/>
              <a:t>NashvilleNext</a:t>
            </a:r>
            <a:r>
              <a:rPr lang="en-US" sz="1200" b="1" dirty="0"/>
              <a:t> plan- sustainable and inclusive urban planning. Implied and increase in duplexes, triplexes, and quadplexes to accommodate the growing population.</a:t>
            </a:r>
          </a:p>
          <a:p>
            <a:pPr marL="171450" indent="-171450">
              <a:buFont typeface="Arial" panose="020B0604020202020204" pitchFamily="34" charset="0"/>
              <a:buChar char="•"/>
            </a:pPr>
            <a:r>
              <a:rPr lang="en-US" sz="1200" b="1" dirty="0"/>
              <a:t>and then  , and  reduction in increase in 2015 with 14 % </a:t>
            </a:r>
          </a:p>
          <a:p>
            <a:pPr marL="628650" lvl="1" indent="-171450">
              <a:buFont typeface="Arial" panose="020B0604020202020204" pitchFamily="34" charset="0"/>
              <a:buChar char="•"/>
            </a:pPr>
            <a:r>
              <a:rPr lang="en-US" sz="1200" b="1" dirty="0"/>
              <a:t>Federal Reserve Rate Increases (2015-2016)</a:t>
            </a:r>
          </a:p>
          <a:p>
            <a:pPr marL="628650" lvl="1" indent="-171450">
              <a:buFont typeface="Arial" panose="020B0604020202020204" pitchFamily="34" charset="0"/>
              <a:buChar char="•"/>
            </a:pPr>
            <a:r>
              <a:rPr lang="en-US" sz="1200" b="1" dirty="0"/>
              <a:t> The 14% increase in 2015, while still positive, indicates a slowdown in the rate of growth. This could be due to market stabilization after the rapid growth in the previous year or early signs of market saturation as supply began to catch up with demand.</a:t>
            </a:r>
          </a:p>
          <a:p>
            <a:pPr marL="171450" indent="-171450">
              <a:buFont typeface="Arial" panose="020B0604020202020204" pitchFamily="34" charset="0"/>
              <a:buChar char="•"/>
            </a:pPr>
            <a:r>
              <a:rPr lang="en-US" sz="1200" b="1" dirty="0"/>
              <a:t>followed by a negative trend in 2016.</a:t>
            </a:r>
          </a:p>
          <a:p>
            <a:pPr marL="628650" lvl="1" indent="-171450">
              <a:buFont typeface="Arial" panose="020B0604020202020204" pitchFamily="34" charset="0"/>
              <a:buChar char="•"/>
            </a:pPr>
            <a:r>
              <a:rPr lang="en-US" sz="1200" b="1" dirty="0"/>
              <a:t>regulations surrounding short-term rentals (like Airbnb) came up.</a:t>
            </a:r>
          </a:p>
          <a:p>
            <a:pPr marL="628650" lvl="1" indent="-171450">
              <a:buFont typeface="Arial" panose="020B0604020202020204" pitchFamily="34" charset="0"/>
              <a:buChar char="•"/>
            </a:pPr>
            <a:r>
              <a:rPr lang="en-US" sz="1200" b="1" dirty="0"/>
              <a:t>Factors could include an oversupply of housing, rising interest rates, or economic uncertainties </a:t>
            </a:r>
          </a:p>
          <a:p>
            <a:pPr marL="628650" lvl="1" indent="-171450">
              <a:buFont typeface="Arial" panose="020B0604020202020204" pitchFamily="34" charset="0"/>
              <a:buChar char="•"/>
            </a:pPr>
            <a:r>
              <a:rPr lang="en-US" sz="1200" b="1" dirty="0"/>
              <a:t>A decrease in demand would likely lead to a surplus of unsold or unrented units, reducing profitability. Real estate companies might have faced challenges like price reductions, lower rental yields, or even holding unsold inventory.</a:t>
            </a:r>
          </a:p>
          <a:p>
            <a:pPr marL="628650" lvl="1" indent="-171450">
              <a:buFont typeface="Arial" panose="020B0604020202020204" pitchFamily="34" charset="0"/>
              <a:buChar char="•"/>
            </a:pPr>
            <a:endParaRPr lang="en-US" sz="1200" b="1" dirty="0"/>
          </a:p>
          <a:p>
            <a:pPr marL="628650" lvl="1" indent="-171450">
              <a:buFont typeface="Arial" panose="020B0604020202020204" pitchFamily="34" charset="0"/>
              <a:buChar char="•"/>
            </a:pPr>
            <a:r>
              <a:rPr lang="en-US" sz="1200" b="1" dirty="0" err="1"/>
              <a:t>Inights</a:t>
            </a:r>
            <a:r>
              <a:rPr lang="en-US" sz="1200" b="1" dirty="0"/>
              <a:t> for the business that decrease in trend should have been a priority of the stakeholders to escape from bigger losses</a:t>
            </a:r>
          </a:p>
          <a:p>
            <a:pPr marL="628650" lvl="1" indent="-171450">
              <a:buFont typeface="Arial" panose="020B0604020202020204" pitchFamily="34" charset="0"/>
              <a:buChar char="•"/>
            </a:pPr>
            <a:r>
              <a:rPr lang="en-US" sz="1200" b="1" dirty="0"/>
              <a:t> This could involve slowing down new construction, focusing on selling or renting existing units, and possibly diversifying their portfolio to include more resilient investments.</a:t>
            </a:r>
          </a:p>
          <a:p>
            <a:pPr marL="628650" lvl="1" indent="-171450">
              <a:buFont typeface="Arial" panose="020B0604020202020204" pitchFamily="34" charset="0"/>
              <a:buChar char="•"/>
            </a:pPr>
            <a:endParaRPr lang="en-IN" sz="1200" dirty="0"/>
          </a:p>
        </p:txBody>
      </p:sp>
      <p:pic>
        <p:nvPicPr>
          <p:cNvPr id="4" name="Picture 3">
            <a:extLst>
              <a:ext uri="{FF2B5EF4-FFF2-40B4-BE49-F238E27FC236}">
                <a16:creationId xmlns:a16="http://schemas.microsoft.com/office/drawing/2014/main" id="{C9361740-3BE3-CFBC-3D0B-CB05200B81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2295" y="3756780"/>
            <a:ext cx="4436532" cy="2812374"/>
          </a:xfrm>
          <a:prstGeom prst="rect">
            <a:avLst/>
          </a:prstGeom>
        </p:spPr>
      </p:pic>
      <p:pic>
        <p:nvPicPr>
          <p:cNvPr id="5" name="Picture 4">
            <a:extLst>
              <a:ext uri="{FF2B5EF4-FFF2-40B4-BE49-F238E27FC236}">
                <a16:creationId xmlns:a16="http://schemas.microsoft.com/office/drawing/2014/main" id="{45241741-EE0B-83ED-9D20-0D03E0A65F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2295" y="190609"/>
            <a:ext cx="4436532" cy="3398433"/>
          </a:xfrm>
          <a:prstGeom prst="rect">
            <a:avLst/>
          </a:prstGeom>
        </p:spPr>
      </p:pic>
    </p:spTree>
    <p:extLst>
      <p:ext uri="{BB962C8B-B14F-4D97-AF65-F5344CB8AC3E}">
        <p14:creationId xmlns:p14="http://schemas.microsoft.com/office/powerpoint/2010/main" val="19161704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1297</TotalTime>
  <Words>2212</Words>
  <Application>Microsoft Office PowerPoint</Application>
  <PresentationFormat>Widescreen</PresentationFormat>
  <Paragraphs>181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Trebuchet MS</vt:lpstr>
      <vt:lpstr>Wingdings</vt:lpstr>
      <vt:lpstr>Wingdings 3</vt:lpstr>
      <vt:lpstr>Facet</vt:lpstr>
      <vt:lpstr>PowerPoint Presentation</vt:lpstr>
      <vt:lpstr>PowerPoint Presentation</vt:lpstr>
      <vt:lpstr>PowerPoint Presentation</vt:lpstr>
      <vt:lpstr>PowerPoint Presentation</vt:lpstr>
      <vt:lpstr>THE PROPERTY ADDRESS COLUMN  </vt:lpstr>
      <vt:lpstr>PowerPoint Presentation</vt:lpstr>
      <vt:lpstr>UNDERSTANDING THE COLUMNS AND THE DOMAIN – LANDUSE/ </vt:lpstr>
      <vt:lpstr>PowerPoint Presentation</vt:lpstr>
      <vt:lpstr>PowerPoint Presentation</vt:lpstr>
      <vt:lpstr>PowerPoint Presentation</vt:lpstr>
      <vt:lpstr>PowerPoint Presentation</vt:lpstr>
      <vt:lpstr>PowerPoint Presentation</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shalu chauhan</dc:creator>
  <cp:lastModifiedBy>shalu chauhan</cp:lastModifiedBy>
  <cp:revision>2</cp:revision>
  <dcterms:created xsi:type="dcterms:W3CDTF">2024-08-05T12:42:47Z</dcterms:created>
  <dcterms:modified xsi:type="dcterms:W3CDTF">2024-08-13T17:31:33Z</dcterms:modified>
</cp:coreProperties>
</file>